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Thin"/>
      <p:regular r:id="rId42"/>
      <p:bold r:id="rId43"/>
      <p:italic r:id="rId44"/>
      <p:boldItalic r:id="rId45"/>
    </p:embeddedFont>
    <p:embeddedFont>
      <p:font typeface="Roboto Medium"/>
      <p:regular r:id="rId46"/>
      <p:bold r:id="rId47"/>
      <p:italic r:id="rId48"/>
      <p:boldItalic r:id="rId49"/>
    </p:embeddedFont>
    <p:embeddedFont>
      <p:font typeface="Roboto"/>
      <p:regular r:id="rId50"/>
      <p:bold r:id="rId51"/>
      <p:italic r:id="rId52"/>
      <p:boldItalic r:id="rId53"/>
    </p:embeddedFont>
    <p:embeddedFont>
      <p:font typeface="Roboto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908671C-A743-414B-A679-BAE268FB4EDB}">
  <a:tblStyle styleId="{9908671C-A743-414B-A679-BAE268FB4E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Thin-regular.fntdata"/><Relationship Id="rId41" Type="http://schemas.openxmlformats.org/officeDocument/2006/relationships/slide" Target="slides/slide35.xml"/><Relationship Id="rId44" Type="http://schemas.openxmlformats.org/officeDocument/2006/relationships/font" Target="fonts/RobotoThin-italic.fntdata"/><Relationship Id="rId43" Type="http://schemas.openxmlformats.org/officeDocument/2006/relationships/font" Target="fonts/RobotoThin-bold.fntdata"/><Relationship Id="rId46" Type="http://schemas.openxmlformats.org/officeDocument/2006/relationships/font" Target="fonts/RobotoMedium-regular.fntdata"/><Relationship Id="rId45" Type="http://schemas.openxmlformats.org/officeDocument/2006/relationships/font" Target="fonts/RobotoThin-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RobotoLight-bold.fntdata"/><Relationship Id="rId10" Type="http://schemas.openxmlformats.org/officeDocument/2006/relationships/slide" Target="slides/slide4.xml"/><Relationship Id="rId54" Type="http://schemas.openxmlformats.org/officeDocument/2006/relationships/font" Target="fonts/RobotoLight-regular.fntdata"/><Relationship Id="rId13" Type="http://schemas.openxmlformats.org/officeDocument/2006/relationships/slide" Target="slides/slide7.xml"/><Relationship Id="rId57" Type="http://schemas.openxmlformats.org/officeDocument/2006/relationships/font" Target="fonts/RobotoLight-boldItalic.fntdata"/><Relationship Id="rId12" Type="http://schemas.openxmlformats.org/officeDocument/2006/relationships/slide" Target="slides/slide6.xml"/><Relationship Id="rId56" Type="http://schemas.openxmlformats.org/officeDocument/2006/relationships/font" Target="fonts/RobotoLigh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473a132a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473a132a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5b9593aba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5b9593aba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5b9593aba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b9593aba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5b9593aba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5b9593aba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5b9593aba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5b9593aba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5b9593aba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5b9593aba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2" name="Shape 1222"/>
        <p:cNvGrpSpPr/>
        <p:nvPr/>
      </p:nvGrpSpPr>
      <p:grpSpPr>
        <a:xfrm>
          <a:off x="0" y="0"/>
          <a:ext cx="0" cy="0"/>
          <a:chOff x="0" y="0"/>
          <a:chExt cx="0" cy="0"/>
        </a:xfrm>
      </p:grpSpPr>
      <p:sp>
        <p:nvSpPr>
          <p:cNvPr id="1223" name="Google Shape;1223;g5b9593aba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5b9593aba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g5b9593aba3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5b9593aba3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5b9593aba3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5b9593aba3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b9593aba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b9593aba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5b9593aba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b9593aba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5b9593ab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5b9593ab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5b9593aba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5b9593aba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5b9593aba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5b9593aba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5b9593aba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5b9593aba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5b9593aba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5b9593aba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5b9593aba3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5b9593aba3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1" name="Shape 1371"/>
        <p:cNvGrpSpPr/>
        <p:nvPr/>
      </p:nvGrpSpPr>
      <p:grpSpPr>
        <a:xfrm>
          <a:off x="0" y="0"/>
          <a:ext cx="0" cy="0"/>
          <a:chOff x="0" y="0"/>
          <a:chExt cx="0" cy="0"/>
        </a:xfrm>
      </p:grpSpPr>
      <p:sp>
        <p:nvSpPr>
          <p:cNvPr id="1372" name="Google Shape;1372;g5b9593aba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5b9593aba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5b9593aba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5b9593aba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5b9593aba3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5b9593aba3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5b9593aba3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5b9593aba3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5b9593aba3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5b9593aba3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5b9593aba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b9593aba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5" name="Shape 1405"/>
        <p:cNvGrpSpPr/>
        <p:nvPr/>
      </p:nvGrpSpPr>
      <p:grpSpPr>
        <a:xfrm>
          <a:off x="0" y="0"/>
          <a:ext cx="0" cy="0"/>
          <a:chOff x="0" y="0"/>
          <a:chExt cx="0" cy="0"/>
        </a:xfrm>
      </p:grpSpPr>
      <p:sp>
        <p:nvSpPr>
          <p:cNvPr id="1406" name="Google Shape;1406;g5b9593aba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5b9593aba3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5b9593aba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5b9593aba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9" name="Shape 1429"/>
        <p:cNvGrpSpPr/>
        <p:nvPr/>
      </p:nvGrpSpPr>
      <p:grpSpPr>
        <a:xfrm>
          <a:off x="0" y="0"/>
          <a:ext cx="0" cy="0"/>
          <a:chOff x="0" y="0"/>
          <a:chExt cx="0" cy="0"/>
        </a:xfrm>
      </p:grpSpPr>
      <p:sp>
        <p:nvSpPr>
          <p:cNvPr id="1430" name="Google Shape;1430;g5b9593aba3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5b9593aba3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g5b9593aba3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5b9593aba3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g5b9593aba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5b9593aba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5b9593aba3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5b9593aba3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5b9593aba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5b9593aba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5b9593aba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b9593aba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b9593ab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b9593ab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b9593aba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b9593aba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5b9593aba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5b9593aba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5b9593aba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5b9593aba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98.png"/><Relationship Id="rId4" Type="http://schemas.openxmlformats.org/officeDocument/2006/relationships/image" Target="../media/image9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98.png"/><Relationship Id="rId4" Type="http://schemas.openxmlformats.org/officeDocument/2006/relationships/image" Target="../media/image4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05.png"/><Relationship Id="rId4" Type="http://schemas.openxmlformats.org/officeDocument/2006/relationships/image" Target="../media/image9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4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4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9.png"/><Relationship Id="rId4" Type="http://schemas.openxmlformats.org/officeDocument/2006/relationships/image" Target="../media/image47.png"/><Relationship Id="rId5"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51.png"/><Relationship Id="rId6" Type="http://schemas.openxmlformats.org/officeDocument/2006/relationships/image" Target="../media/image3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2.png"/><Relationship Id="rId4" Type="http://schemas.openxmlformats.org/officeDocument/2006/relationships/image" Target="../media/image34.png"/><Relationship Id="rId5" Type="http://schemas.openxmlformats.org/officeDocument/2006/relationships/image" Target="../media/image4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41.png"/><Relationship Id="rId6" Type="http://schemas.openxmlformats.org/officeDocument/2006/relationships/image" Target="../media/image60.png"/><Relationship Id="rId7" Type="http://schemas.openxmlformats.org/officeDocument/2006/relationships/image" Target="../media/image5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49.png"/><Relationship Id="rId7" Type="http://schemas.openxmlformats.org/officeDocument/2006/relationships/image" Target="../media/image5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5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3.png"/><Relationship Id="rId4" Type="http://schemas.openxmlformats.org/officeDocument/2006/relationships/image" Target="../media/image64.png"/><Relationship Id="rId5" Type="http://schemas.openxmlformats.org/officeDocument/2006/relationships/image" Target="../media/image58.png"/><Relationship Id="rId6" Type="http://schemas.openxmlformats.org/officeDocument/2006/relationships/image" Target="../media/image70.png"/><Relationship Id="rId7" Type="http://schemas.openxmlformats.org/officeDocument/2006/relationships/image" Target="../media/image59.png"/><Relationship Id="rId8" Type="http://schemas.openxmlformats.org/officeDocument/2006/relationships/image" Target="../media/image6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69.png"/><Relationship Id="rId6" Type="http://schemas.openxmlformats.org/officeDocument/2006/relationships/image" Target="../media/image68.png"/><Relationship Id="rId7" Type="http://schemas.openxmlformats.org/officeDocument/2006/relationships/image" Target="../media/image74.png"/><Relationship Id="rId8" Type="http://schemas.openxmlformats.org/officeDocument/2006/relationships/image" Target="../media/image7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6.png"/><Relationship Id="rId4"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7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77.png"/><Relationship Id="rId4" Type="http://schemas.openxmlformats.org/officeDocument/2006/relationships/image" Target="../media/image90.png"/><Relationship Id="rId9" Type="http://schemas.openxmlformats.org/officeDocument/2006/relationships/image" Target="../media/image85.png"/><Relationship Id="rId5" Type="http://schemas.openxmlformats.org/officeDocument/2006/relationships/image" Target="../media/image80.png"/><Relationship Id="rId6" Type="http://schemas.openxmlformats.org/officeDocument/2006/relationships/image" Target="../media/image83.png"/><Relationship Id="rId7" Type="http://schemas.openxmlformats.org/officeDocument/2006/relationships/image" Target="../media/image114.png"/><Relationship Id="rId8" Type="http://schemas.openxmlformats.org/officeDocument/2006/relationships/image" Target="../media/image8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81.png"/><Relationship Id="rId4" Type="http://schemas.openxmlformats.org/officeDocument/2006/relationships/image" Target="../media/image86.png"/><Relationship Id="rId9" Type="http://schemas.openxmlformats.org/officeDocument/2006/relationships/image" Target="../media/image91.png"/><Relationship Id="rId5" Type="http://schemas.openxmlformats.org/officeDocument/2006/relationships/image" Target="../media/image95.png"/><Relationship Id="rId6" Type="http://schemas.openxmlformats.org/officeDocument/2006/relationships/image" Target="../media/image89.png"/><Relationship Id="rId7" Type="http://schemas.openxmlformats.org/officeDocument/2006/relationships/image" Target="../media/image88.png"/><Relationship Id="rId8" Type="http://schemas.openxmlformats.org/officeDocument/2006/relationships/image" Target="../media/image9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0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0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964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556775"/>
            <a:ext cx="2428500" cy="1359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556831"/>
            <a:ext cx="2371500" cy="13593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964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556775"/>
            <a:ext cx="2428500" cy="1359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556831"/>
            <a:ext cx="2371500" cy="13593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964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557158"/>
            <a:ext cx="2428500" cy="1359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557214"/>
            <a:ext cx="2371500" cy="13593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2.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9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9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9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7.xml"/><Relationship Id="rId3" Type="http://schemas.openxmlformats.org/officeDocument/2006/relationships/hyperlink" Target="http://www.youtube.com/watch?v=PyqcNX0NO_E" TargetMode="External"/><Relationship Id="rId4" Type="http://schemas.openxmlformats.org/officeDocument/2006/relationships/image" Target="../media/image9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0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9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5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Data Modeling</a:t>
            </a:r>
            <a:endParaRPr b="0"/>
          </a:p>
        </p:txBody>
      </p:sp>
      <p:sp>
        <p:nvSpPr>
          <p:cNvPr id="1055" name="Google Shape;1055;p5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9.3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71" name="Google Shape;1171;p6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Transitive Dependence</a:t>
            </a:r>
            <a:endParaRPr sz="2400">
              <a:latin typeface="Roboto Medium"/>
              <a:ea typeface="Roboto Medium"/>
              <a:cs typeface="Roboto Medium"/>
              <a:sym typeface="Roboto Medium"/>
            </a:endParaRPr>
          </a:p>
        </p:txBody>
      </p:sp>
      <p:sp>
        <p:nvSpPr>
          <p:cNvPr id="1172" name="Google Shape;1172;p65"/>
          <p:cNvSpPr txBox="1"/>
          <p:nvPr/>
        </p:nvSpPr>
        <p:spPr>
          <a:xfrm>
            <a:off x="1045025" y="2181625"/>
            <a:ext cx="6280200" cy="622800"/>
          </a:xfrm>
          <a:prstGeom prst="rect">
            <a:avLst/>
          </a:prstGeom>
          <a:noFill/>
          <a:ln>
            <a:noFill/>
          </a:ln>
        </p:spPr>
        <p:txBody>
          <a:bodyPr anchorCtr="0" anchor="ctr" bIns="0" lIns="628650"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 One value relies on another.</a:t>
            </a:r>
            <a:endParaRPr>
              <a:solidFill>
                <a:srgbClr val="000000"/>
              </a:solidFill>
              <a:latin typeface="Roboto"/>
              <a:ea typeface="Roboto"/>
              <a:cs typeface="Roboto"/>
              <a:sym typeface="Roboto"/>
            </a:endParaRPr>
          </a:p>
          <a:p>
            <a:pPr indent="0" lvl="0" marL="0" rtl="0" algn="l">
              <a:spcBef>
                <a:spcPts val="0"/>
              </a:spcBef>
              <a:spcAft>
                <a:spcPts val="0"/>
              </a:spcAft>
              <a:buNone/>
            </a:pPr>
            <a:r>
              <a:rPr lang="en">
                <a:solidFill>
                  <a:srgbClr val="000000"/>
                </a:solidFill>
              </a:rPr>
              <a:t>– City relies on ZIP code; age depends on birthday.</a:t>
            </a:r>
            <a:endParaRPr>
              <a:solidFill>
                <a:srgbClr val="000000"/>
              </a:solidFill>
            </a:endParaRPr>
          </a:p>
        </p:txBody>
      </p:sp>
      <p:sp>
        <p:nvSpPr>
          <p:cNvPr id="1173" name="Google Shape;1173;p65"/>
          <p:cNvSpPr/>
          <p:nvPr/>
        </p:nvSpPr>
        <p:spPr>
          <a:xfrm>
            <a:off x="1045025" y="8568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5"/>
          <p:cNvSpPr txBox="1"/>
          <p:nvPr/>
        </p:nvSpPr>
        <p:spPr>
          <a:xfrm>
            <a:off x="0" y="8705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Transitive</a:t>
            </a:r>
            <a:endParaRPr>
              <a:solidFill>
                <a:srgbClr val="000000"/>
              </a:solidFill>
              <a:latin typeface="Roboto"/>
              <a:ea typeface="Roboto"/>
              <a:cs typeface="Roboto"/>
              <a:sym typeface="Roboto"/>
            </a:endParaRPr>
          </a:p>
        </p:txBody>
      </p:sp>
      <p:sp>
        <p:nvSpPr>
          <p:cNvPr id="1175" name="Google Shape;1175;p65"/>
          <p:cNvSpPr/>
          <p:nvPr/>
        </p:nvSpPr>
        <p:spPr>
          <a:xfrm>
            <a:off x="1045075" y="17317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5"/>
          <p:cNvSpPr txBox="1"/>
          <p:nvPr/>
        </p:nvSpPr>
        <p:spPr>
          <a:xfrm>
            <a:off x="0" y="172995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Dependence</a:t>
            </a:r>
            <a:endParaRPr>
              <a:solidFill>
                <a:srgbClr val="000000"/>
              </a:solidFill>
              <a:latin typeface="Roboto"/>
              <a:ea typeface="Roboto"/>
              <a:cs typeface="Roboto"/>
              <a:sym typeface="Roboto"/>
            </a:endParaRPr>
          </a:p>
        </p:txBody>
      </p:sp>
      <p:pic>
        <p:nvPicPr>
          <p:cNvPr id="1177" name="Google Shape;1177;p65"/>
          <p:cNvPicPr preferRelativeResize="0"/>
          <p:nvPr/>
        </p:nvPicPr>
        <p:blipFill rotWithShape="1">
          <a:blip r:embed="rId3">
            <a:alphaModFix/>
          </a:blip>
          <a:srcRect b="1830" l="0" r="0" t="1830"/>
          <a:stretch/>
        </p:blipFill>
        <p:spPr>
          <a:xfrm>
            <a:off x="429768" y="866788"/>
            <a:ext cx="521208" cy="396118"/>
          </a:xfrm>
          <a:prstGeom prst="rect">
            <a:avLst/>
          </a:prstGeom>
          <a:noFill/>
          <a:ln>
            <a:noFill/>
          </a:ln>
        </p:spPr>
      </p:pic>
      <p:pic>
        <p:nvPicPr>
          <p:cNvPr id="1178" name="Google Shape;1178;p65"/>
          <p:cNvPicPr preferRelativeResize="0"/>
          <p:nvPr/>
        </p:nvPicPr>
        <p:blipFill rotWithShape="1">
          <a:blip r:embed="rId3">
            <a:alphaModFix/>
          </a:blip>
          <a:srcRect b="1830" l="0" r="0" t="1830"/>
          <a:stretch/>
        </p:blipFill>
        <p:spPr>
          <a:xfrm>
            <a:off x="429768" y="1729950"/>
            <a:ext cx="521208" cy="396118"/>
          </a:xfrm>
          <a:prstGeom prst="rect">
            <a:avLst/>
          </a:prstGeom>
          <a:noFill/>
          <a:ln>
            <a:noFill/>
          </a:ln>
        </p:spPr>
      </p:pic>
      <p:sp>
        <p:nvSpPr>
          <p:cNvPr id="1179" name="Google Shape;1179;p65"/>
          <p:cNvSpPr/>
          <p:nvPr/>
        </p:nvSpPr>
        <p:spPr>
          <a:xfrm>
            <a:off x="1045075" y="28097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5"/>
          <p:cNvSpPr txBox="1"/>
          <p:nvPr/>
        </p:nvSpPr>
        <p:spPr>
          <a:xfrm>
            <a:off x="0" y="28234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For example:</a:t>
            </a:r>
            <a:endParaRPr>
              <a:solidFill>
                <a:srgbClr val="000000"/>
              </a:solidFill>
              <a:latin typeface="Roboto"/>
              <a:ea typeface="Roboto"/>
              <a:cs typeface="Roboto"/>
              <a:sym typeface="Roboto"/>
            </a:endParaRPr>
          </a:p>
        </p:txBody>
      </p:sp>
      <p:pic>
        <p:nvPicPr>
          <p:cNvPr id="1181" name="Google Shape;1181;p65"/>
          <p:cNvPicPr preferRelativeResize="0"/>
          <p:nvPr/>
        </p:nvPicPr>
        <p:blipFill rotWithShape="1">
          <a:blip r:embed="rId3">
            <a:alphaModFix/>
          </a:blip>
          <a:srcRect b="1830" l="0" r="0" t="1830"/>
          <a:stretch/>
        </p:blipFill>
        <p:spPr>
          <a:xfrm>
            <a:off x="429768" y="2807900"/>
            <a:ext cx="521208" cy="396118"/>
          </a:xfrm>
          <a:prstGeom prst="rect">
            <a:avLst/>
          </a:prstGeom>
          <a:noFill/>
          <a:ln>
            <a:noFill/>
          </a:ln>
        </p:spPr>
      </p:pic>
      <p:sp>
        <p:nvSpPr>
          <p:cNvPr id="1182" name="Google Shape;1182;p65"/>
          <p:cNvSpPr txBox="1"/>
          <p:nvPr/>
        </p:nvSpPr>
        <p:spPr>
          <a:xfrm>
            <a:off x="1045025" y="1364375"/>
            <a:ext cx="6280200" cy="329700"/>
          </a:xfrm>
          <a:prstGeom prst="rect">
            <a:avLst/>
          </a:prstGeom>
          <a:noFill/>
          <a:ln>
            <a:noFill/>
          </a:ln>
        </p:spPr>
        <p:txBody>
          <a:bodyPr anchorCtr="0" anchor="ctr" bIns="0" lIns="628650"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 If X&gt;Y and Y&gt;Z then </a:t>
            </a:r>
            <a:r>
              <a:rPr lang="en">
                <a:latin typeface="Roboto"/>
                <a:ea typeface="Roboto"/>
                <a:cs typeface="Roboto"/>
                <a:sym typeface="Roboto"/>
              </a:rPr>
              <a:t>X</a:t>
            </a:r>
            <a:r>
              <a:rPr lang="en">
                <a:solidFill>
                  <a:srgbClr val="000000"/>
                </a:solidFill>
                <a:latin typeface="Roboto"/>
                <a:ea typeface="Roboto"/>
                <a:cs typeface="Roboto"/>
                <a:sym typeface="Roboto"/>
              </a:rPr>
              <a:t>&gt;Z.</a:t>
            </a:r>
            <a:endParaRPr>
              <a:solidFill>
                <a:srgbClr val="000000"/>
              </a:solidFill>
              <a:latin typeface="Roboto"/>
              <a:ea typeface="Roboto"/>
              <a:cs typeface="Roboto"/>
              <a:sym typeface="Roboto"/>
            </a:endParaRPr>
          </a:p>
        </p:txBody>
      </p:sp>
      <p:sp>
        <p:nvSpPr>
          <p:cNvPr id="1183" name="Google Shape;1183;p65"/>
          <p:cNvSpPr txBox="1"/>
          <p:nvPr/>
        </p:nvSpPr>
        <p:spPr>
          <a:xfrm>
            <a:off x="1045025" y="3248425"/>
            <a:ext cx="7849500" cy="1198800"/>
          </a:xfrm>
          <a:prstGeom prst="rect">
            <a:avLst/>
          </a:prstGeom>
          <a:noFill/>
          <a:ln>
            <a:noFill/>
          </a:ln>
        </p:spPr>
        <p:txBody>
          <a:bodyPr anchorCtr="0" anchor="ctr" bIns="0" lIns="628650"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 Say you have three columns: StoreName, OwnerAddress, OwnerName.</a:t>
            </a:r>
            <a:endParaRPr>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 OwnerName and OwnerAddress rely on the the StoreName</a:t>
            </a:r>
            <a:endParaRPr>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 OwnerAddress also relies on the OwnerName.</a:t>
            </a:r>
            <a:endParaRPr>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 So OwnerAddress relies on the StoreName via the OwnerName</a:t>
            </a:r>
            <a:endParaRPr>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89" name="Google Shape;1189;p6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Third Normal Form (3NF)</a:t>
            </a:r>
            <a:endParaRPr sz="2400">
              <a:latin typeface="Roboto Medium"/>
              <a:ea typeface="Roboto Medium"/>
              <a:cs typeface="Roboto Medium"/>
              <a:sym typeface="Roboto Medium"/>
            </a:endParaRPr>
          </a:p>
        </p:txBody>
      </p:sp>
      <p:sp>
        <p:nvSpPr>
          <p:cNvPr id="1190" name="Google Shape;1190;p66"/>
          <p:cNvSpPr/>
          <p:nvPr/>
        </p:nvSpPr>
        <p:spPr>
          <a:xfrm>
            <a:off x="1045025" y="8568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6"/>
          <p:cNvSpPr txBox="1"/>
          <p:nvPr/>
        </p:nvSpPr>
        <p:spPr>
          <a:xfrm>
            <a:off x="0" y="8705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Must be in Second Normal Form</a:t>
            </a:r>
            <a:endParaRPr>
              <a:solidFill>
                <a:srgbClr val="000000"/>
              </a:solidFill>
              <a:latin typeface="Roboto"/>
              <a:ea typeface="Roboto"/>
              <a:cs typeface="Roboto"/>
              <a:sym typeface="Roboto"/>
            </a:endParaRPr>
          </a:p>
        </p:txBody>
      </p:sp>
      <p:sp>
        <p:nvSpPr>
          <p:cNvPr id="1192" name="Google Shape;1192;p66"/>
          <p:cNvSpPr/>
          <p:nvPr/>
        </p:nvSpPr>
        <p:spPr>
          <a:xfrm>
            <a:off x="1045075" y="13692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6"/>
          <p:cNvSpPr txBox="1"/>
          <p:nvPr/>
        </p:nvSpPr>
        <p:spPr>
          <a:xfrm>
            <a:off x="0" y="13829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Contain non-transitively dependent columns</a:t>
            </a:r>
            <a:endParaRPr>
              <a:solidFill>
                <a:srgbClr val="000000"/>
              </a:solidFill>
              <a:latin typeface="Roboto"/>
              <a:ea typeface="Roboto"/>
              <a:cs typeface="Roboto"/>
              <a:sym typeface="Roboto"/>
            </a:endParaRPr>
          </a:p>
        </p:txBody>
      </p:sp>
      <p:pic>
        <p:nvPicPr>
          <p:cNvPr id="1194" name="Google Shape;1194;p66"/>
          <p:cNvPicPr preferRelativeResize="0"/>
          <p:nvPr/>
        </p:nvPicPr>
        <p:blipFill rotWithShape="1">
          <a:blip r:embed="rId3">
            <a:alphaModFix/>
          </a:blip>
          <a:srcRect b="1830" l="0" r="0" t="1830"/>
          <a:stretch/>
        </p:blipFill>
        <p:spPr>
          <a:xfrm>
            <a:off x="429768" y="866788"/>
            <a:ext cx="521208" cy="396118"/>
          </a:xfrm>
          <a:prstGeom prst="rect">
            <a:avLst/>
          </a:prstGeom>
          <a:noFill/>
          <a:ln>
            <a:noFill/>
          </a:ln>
        </p:spPr>
      </p:pic>
      <p:pic>
        <p:nvPicPr>
          <p:cNvPr id="1195" name="Google Shape;1195;p66"/>
          <p:cNvPicPr preferRelativeResize="0"/>
          <p:nvPr/>
        </p:nvPicPr>
        <p:blipFill rotWithShape="1">
          <a:blip r:embed="rId3">
            <a:alphaModFix/>
          </a:blip>
          <a:srcRect b="1830" l="0" r="0" t="1830"/>
          <a:stretch/>
        </p:blipFill>
        <p:spPr>
          <a:xfrm>
            <a:off x="429768" y="1367400"/>
            <a:ext cx="521208" cy="396118"/>
          </a:xfrm>
          <a:prstGeom prst="rect">
            <a:avLst/>
          </a:prstGeom>
          <a:noFill/>
          <a:ln>
            <a:noFill/>
          </a:ln>
        </p:spPr>
      </p:pic>
      <p:sp>
        <p:nvSpPr>
          <p:cNvPr id="1196" name="Google Shape;1196;p66"/>
          <p:cNvSpPr txBox="1"/>
          <p:nvPr/>
        </p:nvSpPr>
        <p:spPr>
          <a:xfrm>
            <a:off x="3457350" y="2697775"/>
            <a:ext cx="22293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3NF Normalization</a:t>
            </a:r>
            <a:endParaRPr sz="1800">
              <a:latin typeface="Roboto Medium"/>
              <a:ea typeface="Roboto Medium"/>
              <a:cs typeface="Roboto Medium"/>
              <a:sym typeface="Roboto Medium"/>
            </a:endParaRPr>
          </a:p>
        </p:txBody>
      </p:sp>
      <p:sp>
        <p:nvSpPr>
          <p:cNvPr id="1197" name="Google Shape;1197;p66"/>
          <p:cNvSpPr/>
          <p:nvPr/>
        </p:nvSpPr>
        <p:spPr>
          <a:xfrm rot="5400000">
            <a:off x="4173300" y="3217775"/>
            <a:ext cx="797400" cy="622800"/>
          </a:xfrm>
          <a:prstGeom prst="rightArrow">
            <a:avLst>
              <a:gd fmla="val 50000" name="adj1"/>
              <a:gd fmla="val 5000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198" name="Google Shape;1198;p66"/>
          <p:cNvGraphicFramePr/>
          <p:nvPr/>
        </p:nvGraphicFramePr>
        <p:xfrm>
          <a:off x="2594000" y="1948763"/>
          <a:ext cx="3000000" cy="3000000"/>
        </p:xfrm>
        <a:graphic>
          <a:graphicData uri="http://schemas.openxmlformats.org/drawingml/2006/table">
            <a:tbl>
              <a:tblPr>
                <a:noFill/>
                <a:tableStyleId>{9908671C-A743-414B-A679-BAE268FB4EDB}</a:tableStyleId>
              </a:tblPr>
              <a:tblGrid>
                <a:gridCol w="777425"/>
                <a:gridCol w="948725"/>
                <a:gridCol w="1137100"/>
                <a:gridCol w="1092750"/>
              </a:tblGrid>
              <a:tr h="147125">
                <a:tc>
                  <a:txBody>
                    <a:bodyPr/>
                    <a:lstStyle/>
                    <a:p>
                      <a:pPr indent="0" lvl="0" marL="0" rtl="0" algn="ctr">
                        <a:spcBef>
                          <a:spcPts val="0"/>
                        </a:spcBef>
                        <a:spcAft>
                          <a:spcPts val="0"/>
                        </a:spcAft>
                        <a:buNone/>
                      </a:pPr>
                      <a:r>
                        <a:rPr b="1" lang="en" sz="1000">
                          <a:latin typeface="Roboto"/>
                          <a:ea typeface="Roboto"/>
                          <a:cs typeface="Roboto"/>
                          <a:sym typeface="Roboto"/>
                        </a:rPr>
                        <a:t>owner_id</a:t>
                      </a:r>
                      <a:endParaRPr b="1" sz="1000">
                        <a:latin typeface="Roboto"/>
                        <a:ea typeface="Roboto"/>
                        <a:cs typeface="Roboto"/>
                        <a:sym typeface="Roboto"/>
                      </a:endParaRPr>
                    </a:p>
                  </a:txBody>
                  <a:tcPr marT="9125" marB="9125" marR="91425" marL="91425"/>
                </a:tc>
                <a:tc>
                  <a:txBody>
                    <a:bodyPr/>
                    <a:lstStyle/>
                    <a:p>
                      <a:pPr indent="0" lvl="0" marL="0" rtl="0" algn="ctr">
                        <a:spcBef>
                          <a:spcPts val="0"/>
                        </a:spcBef>
                        <a:spcAft>
                          <a:spcPts val="0"/>
                        </a:spcAft>
                        <a:buNone/>
                      </a:pPr>
                      <a:r>
                        <a:rPr b="1" lang="en" sz="1000">
                          <a:latin typeface="Roboto"/>
                          <a:ea typeface="Roboto"/>
                          <a:cs typeface="Roboto"/>
                          <a:sym typeface="Roboto"/>
                        </a:rPr>
                        <a:t>owner_name</a:t>
                      </a:r>
                      <a:endParaRPr b="1" sz="1000">
                        <a:latin typeface="Roboto"/>
                        <a:ea typeface="Roboto"/>
                        <a:cs typeface="Roboto"/>
                        <a:sym typeface="Roboto"/>
                      </a:endParaRPr>
                    </a:p>
                  </a:txBody>
                  <a:tcPr marT="9125" marB="9125" marR="91425" marL="91425">
                    <a:solidFill>
                      <a:srgbClr val="F7EF6A">
                        <a:alpha val="70380"/>
                      </a:srgbClr>
                    </a:solidFill>
                  </a:tcPr>
                </a:tc>
                <a:tc>
                  <a:txBody>
                    <a:bodyPr/>
                    <a:lstStyle/>
                    <a:p>
                      <a:pPr indent="0" lvl="0" marL="0" rtl="0" algn="ctr">
                        <a:spcBef>
                          <a:spcPts val="0"/>
                        </a:spcBef>
                        <a:spcAft>
                          <a:spcPts val="0"/>
                        </a:spcAft>
                        <a:buNone/>
                      </a:pPr>
                      <a:r>
                        <a:rPr b="1" lang="en" sz="1000">
                          <a:latin typeface="Roboto"/>
                          <a:ea typeface="Roboto"/>
                          <a:cs typeface="Roboto"/>
                          <a:sym typeface="Roboto"/>
                        </a:rPr>
                        <a:t>owner_address</a:t>
                      </a:r>
                      <a:endParaRPr b="1" sz="1000">
                        <a:latin typeface="Roboto"/>
                        <a:ea typeface="Roboto"/>
                        <a:cs typeface="Roboto"/>
                        <a:sym typeface="Roboto"/>
                      </a:endParaRPr>
                    </a:p>
                  </a:txBody>
                  <a:tcPr marT="9125" marB="9125" marR="91425" marL="91425"/>
                </a:tc>
                <a:tc>
                  <a:txBody>
                    <a:bodyPr/>
                    <a:lstStyle/>
                    <a:p>
                      <a:pPr indent="0" lvl="0" marL="0" rtl="0" algn="ctr">
                        <a:spcBef>
                          <a:spcPts val="0"/>
                        </a:spcBef>
                        <a:spcAft>
                          <a:spcPts val="0"/>
                        </a:spcAft>
                        <a:buNone/>
                      </a:pPr>
                      <a:r>
                        <a:rPr b="1" lang="en" sz="1000">
                          <a:latin typeface="Roboto"/>
                          <a:ea typeface="Roboto"/>
                          <a:cs typeface="Roboto"/>
                          <a:sym typeface="Roboto"/>
                        </a:rPr>
                        <a:t>store_name</a:t>
                      </a:r>
                      <a:endParaRPr b="1" sz="1000">
                        <a:latin typeface="Roboto"/>
                        <a:ea typeface="Roboto"/>
                        <a:cs typeface="Roboto"/>
                        <a:sym typeface="Roboto"/>
                      </a:endParaRPr>
                    </a:p>
                  </a:txBody>
                  <a:tcPr marT="9125" marB="9125" marR="91425" marL="91425">
                    <a:solidFill>
                      <a:srgbClr val="AFCA54">
                        <a:alpha val="57309"/>
                      </a:srgbClr>
                    </a:solidFill>
                  </a:tcPr>
                </a:tc>
              </a:tr>
              <a:tr h="147125">
                <a:tc>
                  <a:txBody>
                    <a:bodyPr/>
                    <a:lstStyle/>
                    <a:p>
                      <a:pPr indent="0" lvl="0" marL="0" rtl="0" algn="r">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Marshall</a:t>
                      </a:r>
                      <a:endParaRPr sz="1000">
                        <a:latin typeface="Roboto"/>
                        <a:ea typeface="Roboto"/>
                        <a:cs typeface="Roboto"/>
                        <a:sym typeface="Roboto"/>
                      </a:endParaRPr>
                    </a:p>
                  </a:txBody>
                  <a:tcPr marT="9125" marB="9125" marR="91425" marL="91425">
                    <a:solidFill>
                      <a:srgbClr val="F7EF6A">
                        <a:alpha val="70380"/>
                      </a:srgbClr>
                    </a:solidFill>
                  </a:tcPr>
                </a:tc>
                <a:tc>
                  <a:txBody>
                    <a:bodyPr/>
                    <a:lstStyle/>
                    <a:p>
                      <a:pPr indent="0" lvl="0" marL="0" rtl="0" algn="l">
                        <a:spcBef>
                          <a:spcPts val="0"/>
                        </a:spcBef>
                        <a:spcAft>
                          <a:spcPts val="0"/>
                        </a:spcAft>
                        <a:buNone/>
                      </a:pPr>
                      <a:r>
                        <a:rPr lang="en" sz="1000">
                          <a:latin typeface="Roboto"/>
                          <a:ea typeface="Roboto"/>
                          <a:cs typeface="Roboto"/>
                          <a:sym typeface="Roboto"/>
                        </a:rPr>
                        <a:t>123, Fake St.</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Soups and Stuff</a:t>
                      </a:r>
                      <a:endParaRPr sz="1000">
                        <a:latin typeface="Roboto"/>
                        <a:ea typeface="Roboto"/>
                        <a:cs typeface="Roboto"/>
                        <a:sym typeface="Roboto"/>
                      </a:endParaRPr>
                    </a:p>
                  </a:txBody>
                  <a:tcPr marT="9125" marB="9125" marR="91425" marL="91425">
                    <a:solidFill>
                      <a:srgbClr val="AFCA54">
                        <a:alpha val="57309"/>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22</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Susan</a:t>
                      </a:r>
                      <a:endParaRPr sz="1000">
                        <a:latin typeface="Roboto"/>
                        <a:ea typeface="Roboto"/>
                        <a:cs typeface="Roboto"/>
                        <a:sym typeface="Roboto"/>
                      </a:endParaRPr>
                    </a:p>
                  </a:txBody>
                  <a:tcPr marT="9125" marB="9125" marR="91425" marL="91425">
                    <a:solidFill>
                      <a:srgbClr val="F7EF6A">
                        <a:alpha val="70380"/>
                      </a:srgbClr>
                    </a:solidFill>
                  </a:tcPr>
                </a:tc>
                <a:tc>
                  <a:txBody>
                    <a:bodyPr/>
                    <a:lstStyle/>
                    <a:p>
                      <a:pPr indent="0" lvl="0" marL="0" rtl="0" algn="l">
                        <a:spcBef>
                          <a:spcPts val="0"/>
                        </a:spcBef>
                        <a:spcAft>
                          <a:spcPts val="0"/>
                        </a:spcAft>
                        <a:buNone/>
                      </a:pPr>
                      <a:r>
                        <a:rPr lang="en" sz="1000">
                          <a:latin typeface="Roboto"/>
                          <a:ea typeface="Roboto"/>
                          <a:cs typeface="Roboto"/>
                          <a:sym typeface="Roboto"/>
                        </a:rPr>
                        <a:t>44, New Drive</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Sink Emporium</a:t>
                      </a:r>
                      <a:endParaRPr sz="1000">
                        <a:latin typeface="Roboto"/>
                        <a:ea typeface="Roboto"/>
                        <a:cs typeface="Roboto"/>
                        <a:sym typeface="Roboto"/>
                      </a:endParaRPr>
                    </a:p>
                  </a:txBody>
                  <a:tcPr marT="9125" marB="9125" marR="91425" marL="91425">
                    <a:solidFill>
                      <a:srgbClr val="AFCA54">
                        <a:alpha val="57309"/>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33</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Molly</a:t>
                      </a:r>
                      <a:endParaRPr sz="1000">
                        <a:latin typeface="Roboto"/>
                        <a:ea typeface="Roboto"/>
                        <a:cs typeface="Roboto"/>
                        <a:sym typeface="Roboto"/>
                      </a:endParaRPr>
                    </a:p>
                  </a:txBody>
                  <a:tcPr marT="9125" marB="9125" marR="91425" marL="91425">
                    <a:solidFill>
                      <a:srgbClr val="F7EF6A">
                        <a:alpha val="70380"/>
                      </a:srgbClr>
                    </a:solidFill>
                  </a:tcPr>
                </a:tc>
                <a:tc>
                  <a:txBody>
                    <a:bodyPr/>
                    <a:lstStyle/>
                    <a:p>
                      <a:pPr indent="0" lvl="0" marL="0" rtl="0" algn="l">
                        <a:spcBef>
                          <a:spcPts val="0"/>
                        </a:spcBef>
                        <a:spcAft>
                          <a:spcPts val="0"/>
                        </a:spcAft>
                        <a:buNone/>
                      </a:pPr>
                      <a:r>
                        <a:rPr lang="en" sz="1000">
                          <a:latin typeface="Roboto"/>
                          <a:ea typeface="Roboto"/>
                          <a:cs typeface="Roboto"/>
                          <a:sym typeface="Roboto"/>
                        </a:rPr>
                        <a:t>99, Old Lane</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Tasty Burgers</a:t>
                      </a:r>
                      <a:endParaRPr sz="1000">
                        <a:latin typeface="Roboto"/>
                        <a:ea typeface="Roboto"/>
                        <a:cs typeface="Roboto"/>
                        <a:sym typeface="Roboto"/>
                      </a:endParaRPr>
                    </a:p>
                  </a:txBody>
                  <a:tcPr marT="9125" marB="9125" marR="91425" marL="91425">
                    <a:solidFill>
                      <a:srgbClr val="AFCA54">
                        <a:alpha val="57309"/>
                      </a:srgbClr>
                    </a:solidFill>
                  </a:tcPr>
                </a:tc>
              </a:tr>
            </a:tbl>
          </a:graphicData>
        </a:graphic>
      </p:graphicFrame>
      <p:graphicFrame>
        <p:nvGraphicFramePr>
          <p:cNvPr id="1199" name="Google Shape;1199;p66"/>
          <p:cNvGraphicFramePr/>
          <p:nvPr/>
        </p:nvGraphicFramePr>
        <p:xfrm>
          <a:off x="993800" y="3929963"/>
          <a:ext cx="3000000" cy="3000000"/>
        </p:xfrm>
        <a:graphic>
          <a:graphicData uri="http://schemas.openxmlformats.org/drawingml/2006/table">
            <a:tbl>
              <a:tblPr>
                <a:noFill/>
                <a:tableStyleId>{9908671C-A743-414B-A679-BAE268FB4EDB}</a:tableStyleId>
              </a:tblPr>
              <a:tblGrid>
                <a:gridCol w="777425"/>
                <a:gridCol w="948725"/>
                <a:gridCol w="1137100"/>
              </a:tblGrid>
              <a:tr h="147125">
                <a:tc>
                  <a:txBody>
                    <a:bodyPr/>
                    <a:lstStyle/>
                    <a:p>
                      <a:pPr indent="0" lvl="0" marL="0" rtl="0" algn="ctr">
                        <a:spcBef>
                          <a:spcPts val="0"/>
                        </a:spcBef>
                        <a:spcAft>
                          <a:spcPts val="0"/>
                        </a:spcAft>
                        <a:buNone/>
                      </a:pPr>
                      <a:r>
                        <a:rPr b="1" lang="en" sz="1000">
                          <a:latin typeface="Roboto"/>
                          <a:ea typeface="Roboto"/>
                          <a:cs typeface="Roboto"/>
                          <a:sym typeface="Roboto"/>
                        </a:rPr>
                        <a:t>owner_id</a:t>
                      </a:r>
                      <a:endParaRPr b="1" sz="1000">
                        <a:latin typeface="Roboto"/>
                        <a:ea typeface="Roboto"/>
                        <a:cs typeface="Roboto"/>
                        <a:sym typeface="Roboto"/>
                      </a:endParaRPr>
                    </a:p>
                  </a:txBody>
                  <a:tcPr marT="9125" marB="9125" marR="91425" marL="91425"/>
                </a:tc>
                <a:tc>
                  <a:txBody>
                    <a:bodyPr/>
                    <a:lstStyle/>
                    <a:p>
                      <a:pPr indent="0" lvl="0" marL="0" rtl="0" algn="ctr">
                        <a:spcBef>
                          <a:spcPts val="0"/>
                        </a:spcBef>
                        <a:spcAft>
                          <a:spcPts val="0"/>
                        </a:spcAft>
                        <a:buNone/>
                      </a:pPr>
                      <a:r>
                        <a:rPr b="1" lang="en" sz="1000">
                          <a:latin typeface="Roboto"/>
                          <a:ea typeface="Roboto"/>
                          <a:cs typeface="Roboto"/>
                          <a:sym typeface="Roboto"/>
                        </a:rPr>
                        <a:t>owner_name</a:t>
                      </a:r>
                      <a:endParaRPr b="1" sz="1000">
                        <a:latin typeface="Roboto"/>
                        <a:ea typeface="Roboto"/>
                        <a:cs typeface="Roboto"/>
                        <a:sym typeface="Roboto"/>
                      </a:endParaRPr>
                    </a:p>
                  </a:txBody>
                  <a:tcPr marT="9125" marB="9125" marR="91425" marL="91425">
                    <a:solidFill>
                      <a:srgbClr val="F7EF6A">
                        <a:alpha val="70380"/>
                      </a:srgbClr>
                    </a:solidFill>
                  </a:tcPr>
                </a:tc>
                <a:tc>
                  <a:txBody>
                    <a:bodyPr/>
                    <a:lstStyle/>
                    <a:p>
                      <a:pPr indent="0" lvl="0" marL="0" rtl="0" algn="ctr">
                        <a:spcBef>
                          <a:spcPts val="0"/>
                        </a:spcBef>
                        <a:spcAft>
                          <a:spcPts val="0"/>
                        </a:spcAft>
                        <a:buNone/>
                      </a:pPr>
                      <a:r>
                        <a:rPr b="1" lang="en" sz="1000">
                          <a:latin typeface="Roboto"/>
                          <a:ea typeface="Roboto"/>
                          <a:cs typeface="Roboto"/>
                          <a:sym typeface="Roboto"/>
                        </a:rPr>
                        <a:t>owner_address</a:t>
                      </a:r>
                      <a:endParaRPr b="1" sz="1000">
                        <a:latin typeface="Roboto"/>
                        <a:ea typeface="Roboto"/>
                        <a:cs typeface="Roboto"/>
                        <a:sym typeface="Roboto"/>
                      </a:endParaRPr>
                    </a:p>
                  </a:txBody>
                  <a:tcPr marT="9125" marB="9125" marR="91425" marL="91425"/>
                </a:tc>
              </a:tr>
              <a:tr h="147125">
                <a:tc>
                  <a:txBody>
                    <a:bodyPr/>
                    <a:lstStyle/>
                    <a:p>
                      <a:pPr indent="0" lvl="0" marL="0" rtl="0" algn="r">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Marshall</a:t>
                      </a:r>
                      <a:endParaRPr sz="1000">
                        <a:latin typeface="Roboto"/>
                        <a:ea typeface="Roboto"/>
                        <a:cs typeface="Roboto"/>
                        <a:sym typeface="Roboto"/>
                      </a:endParaRPr>
                    </a:p>
                  </a:txBody>
                  <a:tcPr marT="9125" marB="9125" marR="91425" marL="91425">
                    <a:solidFill>
                      <a:srgbClr val="F7EF6A">
                        <a:alpha val="70380"/>
                      </a:srgbClr>
                    </a:solidFill>
                  </a:tcPr>
                </a:tc>
                <a:tc>
                  <a:txBody>
                    <a:bodyPr/>
                    <a:lstStyle/>
                    <a:p>
                      <a:pPr indent="0" lvl="0" marL="0" rtl="0" algn="l">
                        <a:spcBef>
                          <a:spcPts val="0"/>
                        </a:spcBef>
                        <a:spcAft>
                          <a:spcPts val="0"/>
                        </a:spcAft>
                        <a:buNone/>
                      </a:pPr>
                      <a:r>
                        <a:rPr lang="en" sz="1000">
                          <a:latin typeface="Roboto"/>
                          <a:ea typeface="Roboto"/>
                          <a:cs typeface="Roboto"/>
                          <a:sym typeface="Roboto"/>
                        </a:rPr>
                        <a:t>123, Fake St.</a:t>
                      </a:r>
                      <a:endParaRPr sz="1000">
                        <a:latin typeface="Roboto"/>
                        <a:ea typeface="Roboto"/>
                        <a:cs typeface="Roboto"/>
                        <a:sym typeface="Roboto"/>
                      </a:endParaRPr>
                    </a:p>
                  </a:txBody>
                  <a:tcPr marT="9125" marB="9125" marR="91425" marL="91425"/>
                </a:tc>
              </a:tr>
              <a:tr h="184525">
                <a:tc>
                  <a:txBody>
                    <a:bodyPr/>
                    <a:lstStyle/>
                    <a:p>
                      <a:pPr indent="0" lvl="0" marL="0" rtl="0" algn="r">
                        <a:spcBef>
                          <a:spcPts val="0"/>
                        </a:spcBef>
                        <a:spcAft>
                          <a:spcPts val="0"/>
                        </a:spcAft>
                        <a:buNone/>
                      </a:pPr>
                      <a:r>
                        <a:rPr lang="en" sz="1000">
                          <a:latin typeface="Roboto"/>
                          <a:ea typeface="Roboto"/>
                          <a:cs typeface="Roboto"/>
                          <a:sym typeface="Roboto"/>
                        </a:rPr>
                        <a:t>22</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Susan</a:t>
                      </a:r>
                      <a:endParaRPr sz="1000">
                        <a:latin typeface="Roboto"/>
                        <a:ea typeface="Roboto"/>
                        <a:cs typeface="Roboto"/>
                        <a:sym typeface="Roboto"/>
                      </a:endParaRPr>
                    </a:p>
                  </a:txBody>
                  <a:tcPr marT="9125" marB="9125" marR="91425" marL="91425">
                    <a:solidFill>
                      <a:srgbClr val="F7EF6A">
                        <a:alpha val="70380"/>
                      </a:srgbClr>
                    </a:solidFill>
                  </a:tcPr>
                </a:tc>
                <a:tc>
                  <a:txBody>
                    <a:bodyPr/>
                    <a:lstStyle/>
                    <a:p>
                      <a:pPr indent="0" lvl="0" marL="0" rtl="0" algn="l">
                        <a:spcBef>
                          <a:spcPts val="0"/>
                        </a:spcBef>
                        <a:spcAft>
                          <a:spcPts val="0"/>
                        </a:spcAft>
                        <a:buNone/>
                      </a:pPr>
                      <a:r>
                        <a:rPr lang="en" sz="1000">
                          <a:latin typeface="Roboto"/>
                          <a:ea typeface="Roboto"/>
                          <a:cs typeface="Roboto"/>
                          <a:sym typeface="Roboto"/>
                        </a:rPr>
                        <a:t>44, New Drive</a:t>
                      </a:r>
                      <a:endParaRPr sz="1000">
                        <a:latin typeface="Roboto"/>
                        <a:ea typeface="Roboto"/>
                        <a:cs typeface="Roboto"/>
                        <a:sym typeface="Roboto"/>
                      </a:endParaRPr>
                    </a:p>
                  </a:txBody>
                  <a:tcPr marT="9125" marB="9125" marR="91425" marL="91425"/>
                </a:tc>
              </a:tr>
              <a:tr h="184525">
                <a:tc>
                  <a:txBody>
                    <a:bodyPr/>
                    <a:lstStyle/>
                    <a:p>
                      <a:pPr indent="0" lvl="0" marL="0" rtl="0" algn="r">
                        <a:spcBef>
                          <a:spcPts val="0"/>
                        </a:spcBef>
                        <a:spcAft>
                          <a:spcPts val="0"/>
                        </a:spcAft>
                        <a:buNone/>
                      </a:pPr>
                      <a:r>
                        <a:rPr lang="en" sz="1000">
                          <a:latin typeface="Roboto"/>
                          <a:ea typeface="Roboto"/>
                          <a:cs typeface="Roboto"/>
                          <a:sym typeface="Roboto"/>
                        </a:rPr>
                        <a:t>33</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Molly</a:t>
                      </a:r>
                      <a:endParaRPr sz="1000">
                        <a:latin typeface="Roboto"/>
                        <a:ea typeface="Roboto"/>
                        <a:cs typeface="Roboto"/>
                        <a:sym typeface="Roboto"/>
                      </a:endParaRPr>
                    </a:p>
                  </a:txBody>
                  <a:tcPr marT="9125" marB="9125" marR="91425" marL="91425">
                    <a:solidFill>
                      <a:srgbClr val="F7EF6A">
                        <a:alpha val="70380"/>
                      </a:srgbClr>
                    </a:solidFill>
                  </a:tcPr>
                </a:tc>
                <a:tc>
                  <a:txBody>
                    <a:bodyPr/>
                    <a:lstStyle/>
                    <a:p>
                      <a:pPr indent="0" lvl="0" marL="0" rtl="0" algn="l">
                        <a:spcBef>
                          <a:spcPts val="0"/>
                        </a:spcBef>
                        <a:spcAft>
                          <a:spcPts val="0"/>
                        </a:spcAft>
                        <a:buNone/>
                      </a:pPr>
                      <a:r>
                        <a:rPr lang="en" sz="1000">
                          <a:latin typeface="Roboto"/>
                          <a:ea typeface="Roboto"/>
                          <a:cs typeface="Roboto"/>
                          <a:sym typeface="Roboto"/>
                        </a:rPr>
                        <a:t>99, Old Lane</a:t>
                      </a:r>
                      <a:endParaRPr sz="1000">
                        <a:latin typeface="Roboto"/>
                        <a:ea typeface="Roboto"/>
                        <a:cs typeface="Roboto"/>
                        <a:sym typeface="Roboto"/>
                      </a:endParaRPr>
                    </a:p>
                  </a:txBody>
                  <a:tcPr marT="9125" marB="9125" marR="91425" marL="91425"/>
                </a:tc>
              </a:tr>
            </a:tbl>
          </a:graphicData>
        </a:graphic>
      </p:graphicFrame>
      <p:graphicFrame>
        <p:nvGraphicFramePr>
          <p:cNvPr id="1200" name="Google Shape;1200;p66"/>
          <p:cNvGraphicFramePr/>
          <p:nvPr/>
        </p:nvGraphicFramePr>
        <p:xfrm>
          <a:off x="5261000" y="3929963"/>
          <a:ext cx="3000000" cy="3000000"/>
        </p:xfrm>
        <a:graphic>
          <a:graphicData uri="http://schemas.openxmlformats.org/drawingml/2006/table">
            <a:tbl>
              <a:tblPr>
                <a:noFill/>
                <a:tableStyleId>{9908671C-A743-414B-A679-BAE268FB4EDB}</a:tableStyleId>
              </a:tblPr>
              <a:tblGrid>
                <a:gridCol w="777425"/>
                <a:gridCol w="1123150"/>
                <a:gridCol w="950225"/>
              </a:tblGrid>
              <a:tr h="147125">
                <a:tc>
                  <a:txBody>
                    <a:bodyPr/>
                    <a:lstStyle/>
                    <a:p>
                      <a:pPr indent="0" lvl="0" marL="0" rtl="0" algn="ctr">
                        <a:spcBef>
                          <a:spcPts val="0"/>
                        </a:spcBef>
                        <a:spcAft>
                          <a:spcPts val="0"/>
                        </a:spcAft>
                        <a:buNone/>
                      </a:pPr>
                      <a:r>
                        <a:rPr b="1" lang="en" sz="1000">
                          <a:latin typeface="Roboto"/>
                          <a:ea typeface="Roboto"/>
                          <a:cs typeface="Roboto"/>
                          <a:sym typeface="Roboto"/>
                        </a:rPr>
                        <a:t>store_id</a:t>
                      </a:r>
                      <a:endParaRPr b="1" sz="1000">
                        <a:latin typeface="Roboto"/>
                        <a:ea typeface="Roboto"/>
                        <a:cs typeface="Roboto"/>
                        <a:sym typeface="Roboto"/>
                      </a:endParaRPr>
                    </a:p>
                  </a:txBody>
                  <a:tcPr marT="9125" marB="9125" marR="91425" marL="91425"/>
                </a:tc>
                <a:tc>
                  <a:txBody>
                    <a:bodyPr/>
                    <a:lstStyle/>
                    <a:p>
                      <a:pPr indent="0" lvl="0" marL="0" rtl="0" algn="ctr">
                        <a:spcBef>
                          <a:spcPts val="0"/>
                        </a:spcBef>
                        <a:spcAft>
                          <a:spcPts val="0"/>
                        </a:spcAft>
                        <a:buNone/>
                      </a:pPr>
                      <a:r>
                        <a:rPr b="1" lang="en" sz="1000">
                          <a:latin typeface="Roboto"/>
                          <a:ea typeface="Roboto"/>
                          <a:cs typeface="Roboto"/>
                          <a:sym typeface="Roboto"/>
                        </a:rPr>
                        <a:t>store_name</a:t>
                      </a:r>
                      <a:endParaRPr b="1" sz="1000">
                        <a:latin typeface="Roboto"/>
                        <a:ea typeface="Roboto"/>
                        <a:cs typeface="Roboto"/>
                        <a:sym typeface="Roboto"/>
                      </a:endParaRPr>
                    </a:p>
                  </a:txBody>
                  <a:tcPr marT="9125" marB="9125" marR="91425" marL="91425">
                    <a:lnB cap="flat" cmpd="sng" w="9525">
                      <a:solidFill>
                        <a:srgbClr val="9E9E9E"/>
                      </a:solidFill>
                      <a:prstDash val="solid"/>
                      <a:round/>
                      <a:headEnd len="sm" w="sm" type="none"/>
                      <a:tailEnd len="sm" w="sm" type="none"/>
                    </a:lnB>
                    <a:solidFill>
                      <a:srgbClr val="AFCA54">
                        <a:alpha val="57309"/>
                      </a:srgbClr>
                    </a:solidFill>
                  </a:tcPr>
                </a:tc>
                <a:tc>
                  <a:txBody>
                    <a:bodyPr/>
                    <a:lstStyle/>
                    <a:p>
                      <a:pPr indent="0" lvl="0" marL="0" rtl="0" algn="ctr">
                        <a:spcBef>
                          <a:spcPts val="0"/>
                        </a:spcBef>
                        <a:spcAft>
                          <a:spcPts val="0"/>
                        </a:spcAft>
                        <a:buNone/>
                      </a:pPr>
                      <a:r>
                        <a:rPr b="1" lang="en" sz="1000">
                          <a:latin typeface="Roboto"/>
                          <a:ea typeface="Roboto"/>
                          <a:cs typeface="Roboto"/>
                          <a:sym typeface="Roboto"/>
                        </a:rPr>
                        <a:t>Owner_id (fk)</a:t>
                      </a:r>
                      <a:endParaRPr b="1" sz="1000">
                        <a:latin typeface="Roboto"/>
                        <a:ea typeface="Roboto"/>
                        <a:cs typeface="Roboto"/>
                        <a:sym typeface="Roboto"/>
                      </a:endParaRPr>
                    </a:p>
                  </a:txBody>
                  <a:tcPr marT="9125" marB="9125" marR="91425" marL="91425"/>
                </a:tc>
              </a:tr>
              <a:tr h="147125">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25" marB="91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Roboto"/>
                          <a:ea typeface="Roboto"/>
                          <a:cs typeface="Roboto"/>
                          <a:sym typeface="Roboto"/>
                        </a:rPr>
                        <a:t>Soups and Stuff</a:t>
                      </a:r>
                      <a:endParaRPr sz="10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FCA54">
                        <a:alpha val="57309"/>
                      </a:srgbClr>
                    </a:solidFill>
                  </a:tcPr>
                </a:tc>
                <a:tc>
                  <a:txBody>
                    <a:bodyPr/>
                    <a:lstStyle/>
                    <a:p>
                      <a:pPr indent="0" lvl="0" marL="0" rtl="0" algn="r">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tcPr>
                </a:tc>
              </a:tr>
              <a:tr h="184525">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25" marB="91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Roboto"/>
                          <a:ea typeface="Roboto"/>
                          <a:cs typeface="Roboto"/>
                          <a:sym typeface="Roboto"/>
                        </a:rPr>
                        <a:t>Sink Emporium</a:t>
                      </a:r>
                      <a:endParaRPr sz="10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FCA54">
                        <a:alpha val="57309"/>
                      </a:srgbClr>
                    </a:solidFill>
                  </a:tcPr>
                </a:tc>
                <a:tc>
                  <a:txBody>
                    <a:bodyPr/>
                    <a:lstStyle/>
                    <a:p>
                      <a:pPr indent="0" lvl="0" marL="0" rtl="0" algn="r">
                        <a:spcBef>
                          <a:spcPts val="0"/>
                        </a:spcBef>
                        <a:spcAft>
                          <a:spcPts val="0"/>
                        </a:spcAft>
                        <a:buNone/>
                      </a:pPr>
                      <a:r>
                        <a:rPr lang="en" sz="1000">
                          <a:latin typeface="Roboto"/>
                          <a:ea typeface="Roboto"/>
                          <a:cs typeface="Roboto"/>
                          <a:sym typeface="Roboto"/>
                        </a:rPr>
                        <a:t>22</a:t>
                      </a:r>
                      <a:endParaRPr sz="10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tcPr>
                </a:tc>
              </a:tr>
              <a:tr h="184525">
                <a:tc>
                  <a:txBody>
                    <a:bodyPr/>
                    <a:lstStyle/>
                    <a:p>
                      <a:pPr indent="0" lvl="0" marL="0" rtl="0" algn="r">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9125" marB="91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latin typeface="Roboto"/>
                          <a:ea typeface="Roboto"/>
                          <a:cs typeface="Roboto"/>
                          <a:sym typeface="Roboto"/>
                        </a:rPr>
                        <a:t>Tasty Burgers</a:t>
                      </a:r>
                      <a:endParaRPr sz="10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FCA54">
                        <a:alpha val="57309"/>
                      </a:srgbClr>
                    </a:solidFill>
                  </a:tcPr>
                </a:tc>
                <a:tc>
                  <a:txBody>
                    <a:bodyPr/>
                    <a:lstStyle/>
                    <a:p>
                      <a:pPr indent="0" lvl="0" marL="0" rtl="0" algn="r">
                        <a:spcBef>
                          <a:spcPts val="0"/>
                        </a:spcBef>
                        <a:spcAft>
                          <a:spcPts val="0"/>
                        </a:spcAft>
                        <a:buNone/>
                      </a:pPr>
                      <a:r>
                        <a:rPr lang="en" sz="1000">
                          <a:latin typeface="Roboto"/>
                          <a:ea typeface="Roboto"/>
                          <a:cs typeface="Roboto"/>
                          <a:sym typeface="Roboto"/>
                        </a:rPr>
                        <a:t>33</a:t>
                      </a:r>
                      <a:endParaRPr sz="10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6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600">
                <a:solidFill>
                  <a:schemeClr val="dk1"/>
                </a:solidFill>
              </a:rPr>
              <a:t>Activity:</a:t>
            </a:r>
            <a:r>
              <a:rPr lang="en" sz="3600">
                <a:solidFill>
                  <a:schemeClr val="dk1"/>
                </a:solidFill>
                <a:latin typeface="Roboto Light"/>
                <a:ea typeface="Roboto Light"/>
                <a:cs typeface="Roboto Light"/>
                <a:sym typeface="Roboto Light"/>
              </a:rPr>
              <a:t> Pet Normalizer</a:t>
            </a:r>
            <a:endParaRPr sz="36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In this activity, you will practice data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normalization skills using the provided data.</a:t>
            </a:r>
            <a:endParaRPr sz="2000">
              <a:solidFill>
                <a:schemeClr val="dk1"/>
              </a:solidFill>
              <a:latin typeface="Roboto Light"/>
              <a:ea typeface="Roboto Light"/>
              <a:cs typeface="Roboto Light"/>
              <a:sym typeface="Roboto Light"/>
            </a:endParaRPr>
          </a:p>
          <a:p>
            <a:pPr indent="0" lvl="0" marL="0" rtl="0" algn="l">
              <a:spcBef>
                <a:spcPts val="800"/>
              </a:spcBef>
              <a:spcAft>
                <a:spcPts val="800"/>
              </a:spcAft>
              <a:buNone/>
            </a:pPr>
            <a:r>
              <a:rPr lang="en" sz="2000">
                <a:solidFill>
                  <a:schemeClr val="dk1"/>
                </a:solidFill>
                <a:latin typeface="Roboto Light"/>
                <a:ea typeface="Roboto Light"/>
                <a:cs typeface="Roboto Light"/>
                <a:sym typeface="Roboto Light"/>
              </a:rPr>
              <a:t>(Instructions sent via Slack)</a:t>
            </a:r>
            <a:endParaRPr/>
          </a:p>
        </p:txBody>
      </p:sp>
      <p:sp>
        <p:nvSpPr>
          <p:cNvPr id="1206" name="Google Shape;1206;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7" name="Google Shape;1207;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6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4" name="Google Shape;1214;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6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Foreign Keys</a:t>
            </a:r>
            <a:endParaRPr/>
          </a:p>
        </p:txBody>
      </p:sp>
      <p:sp>
        <p:nvSpPr>
          <p:cNvPr id="1220" name="Google Shape;1220;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21" name="Google Shape;1221;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sp>
        <p:nvSpPr>
          <p:cNvPr id="1226" name="Google Shape;1226;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27" name="Google Shape;1227;p7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Foreign Keys</a:t>
            </a:r>
            <a:endParaRPr sz="2400">
              <a:latin typeface="Roboto Medium"/>
              <a:ea typeface="Roboto Medium"/>
              <a:cs typeface="Roboto Medium"/>
              <a:sym typeface="Roboto Medium"/>
            </a:endParaRPr>
          </a:p>
        </p:txBody>
      </p:sp>
      <p:sp>
        <p:nvSpPr>
          <p:cNvPr id="1228" name="Google Shape;1228;p7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Foreign Keys reference the primary key of another table.</a:t>
            </a:r>
            <a:endParaRPr sz="1800">
              <a:latin typeface="Roboto"/>
              <a:ea typeface="Roboto"/>
              <a:cs typeface="Roboto"/>
              <a:sym typeface="Roboto"/>
            </a:endParaRPr>
          </a:p>
        </p:txBody>
      </p:sp>
      <p:sp>
        <p:nvSpPr>
          <p:cNvPr id="1229" name="Google Shape;1229;p7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0"/>
          <p:cNvSpPr txBox="1"/>
          <p:nvPr/>
        </p:nvSpPr>
        <p:spPr>
          <a:xfrm>
            <a:off x="0" y="11753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Can have a different name</a:t>
            </a:r>
            <a:endParaRPr>
              <a:solidFill>
                <a:srgbClr val="000000"/>
              </a:solidFill>
              <a:latin typeface="Roboto"/>
              <a:ea typeface="Roboto"/>
              <a:cs typeface="Roboto"/>
              <a:sym typeface="Roboto"/>
            </a:endParaRPr>
          </a:p>
        </p:txBody>
      </p:sp>
      <p:sp>
        <p:nvSpPr>
          <p:cNvPr id="1231" name="Google Shape;1231;p70"/>
          <p:cNvSpPr/>
          <p:nvPr/>
        </p:nvSpPr>
        <p:spPr>
          <a:xfrm>
            <a:off x="1045075" y="16740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0"/>
          <p:cNvSpPr txBox="1"/>
          <p:nvPr/>
        </p:nvSpPr>
        <p:spPr>
          <a:xfrm>
            <a:off x="0" y="16877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Do not need to be unique</a:t>
            </a:r>
            <a:endParaRPr>
              <a:solidFill>
                <a:srgbClr val="000000"/>
              </a:solidFill>
              <a:latin typeface="Roboto"/>
              <a:ea typeface="Roboto"/>
              <a:cs typeface="Roboto"/>
              <a:sym typeface="Roboto"/>
            </a:endParaRPr>
          </a:p>
        </p:txBody>
      </p:sp>
      <p:pic>
        <p:nvPicPr>
          <p:cNvPr id="1233" name="Google Shape;1233;p70"/>
          <p:cNvPicPr preferRelativeResize="0"/>
          <p:nvPr/>
        </p:nvPicPr>
        <p:blipFill rotWithShape="1">
          <a:blip r:embed="rId3">
            <a:alphaModFix/>
          </a:blip>
          <a:srcRect b="1830" l="0" r="0" t="1830"/>
          <a:stretch/>
        </p:blipFill>
        <p:spPr>
          <a:xfrm>
            <a:off x="429768" y="1171588"/>
            <a:ext cx="521208" cy="396118"/>
          </a:xfrm>
          <a:prstGeom prst="rect">
            <a:avLst/>
          </a:prstGeom>
          <a:noFill/>
          <a:ln>
            <a:noFill/>
          </a:ln>
        </p:spPr>
      </p:pic>
      <p:pic>
        <p:nvPicPr>
          <p:cNvPr id="1234" name="Google Shape;1234;p70"/>
          <p:cNvPicPr preferRelativeResize="0"/>
          <p:nvPr/>
        </p:nvPicPr>
        <p:blipFill rotWithShape="1">
          <a:blip r:embed="rId3">
            <a:alphaModFix/>
          </a:blip>
          <a:srcRect b="1830" l="0" r="0" t="1830"/>
          <a:stretch/>
        </p:blipFill>
        <p:spPr>
          <a:xfrm>
            <a:off x="429768" y="1672200"/>
            <a:ext cx="521208" cy="396118"/>
          </a:xfrm>
          <a:prstGeom prst="rect">
            <a:avLst/>
          </a:prstGeom>
          <a:noFill/>
          <a:ln>
            <a:noFill/>
          </a:ln>
        </p:spPr>
      </p:pic>
      <p:sp>
        <p:nvSpPr>
          <p:cNvPr id="1235" name="Google Shape;1235;p70"/>
          <p:cNvSpPr txBox="1"/>
          <p:nvPr/>
        </p:nvSpPr>
        <p:spPr>
          <a:xfrm>
            <a:off x="954075" y="2324875"/>
            <a:ext cx="15477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Primary Key</a:t>
            </a:r>
            <a:endParaRPr sz="1800">
              <a:latin typeface="Roboto Medium"/>
              <a:ea typeface="Roboto Medium"/>
              <a:cs typeface="Roboto Medium"/>
              <a:sym typeface="Roboto Medium"/>
            </a:endParaRPr>
          </a:p>
        </p:txBody>
      </p:sp>
      <p:sp>
        <p:nvSpPr>
          <p:cNvPr id="1236" name="Google Shape;1236;p70"/>
          <p:cNvSpPr txBox="1"/>
          <p:nvPr/>
        </p:nvSpPr>
        <p:spPr>
          <a:xfrm>
            <a:off x="4799913" y="2324875"/>
            <a:ext cx="17250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Roboto Medium"/>
                <a:ea typeface="Roboto Medium"/>
                <a:cs typeface="Roboto Medium"/>
                <a:sym typeface="Roboto Medium"/>
              </a:rPr>
              <a:t>Primary Key</a:t>
            </a:r>
            <a:endParaRPr sz="1800">
              <a:latin typeface="Roboto Medium"/>
              <a:ea typeface="Roboto Medium"/>
              <a:cs typeface="Roboto Medium"/>
              <a:sym typeface="Roboto Medium"/>
            </a:endParaRPr>
          </a:p>
        </p:txBody>
      </p:sp>
      <p:sp>
        <p:nvSpPr>
          <p:cNvPr id="1237" name="Google Shape;1237;p70"/>
          <p:cNvSpPr txBox="1"/>
          <p:nvPr/>
        </p:nvSpPr>
        <p:spPr>
          <a:xfrm>
            <a:off x="6684550" y="2324875"/>
            <a:ext cx="20571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Foreign Key</a:t>
            </a:r>
            <a:endParaRPr sz="1800">
              <a:latin typeface="Roboto Medium"/>
              <a:ea typeface="Roboto Medium"/>
              <a:cs typeface="Roboto Medium"/>
              <a:sym typeface="Roboto Medium"/>
            </a:endParaRPr>
          </a:p>
        </p:txBody>
      </p:sp>
      <p:graphicFrame>
        <p:nvGraphicFramePr>
          <p:cNvPr id="1238" name="Google Shape;1238;p70"/>
          <p:cNvGraphicFramePr/>
          <p:nvPr/>
        </p:nvGraphicFramePr>
        <p:xfrm>
          <a:off x="1061838" y="3457075"/>
          <a:ext cx="3000000" cy="3000000"/>
        </p:xfrm>
        <a:graphic>
          <a:graphicData uri="http://schemas.openxmlformats.org/drawingml/2006/table">
            <a:tbl>
              <a:tblPr>
                <a:noFill/>
                <a:tableStyleId>{9908671C-A743-414B-A679-BAE268FB4EDB}</a:tableStyleId>
              </a:tblPr>
              <a:tblGrid>
                <a:gridCol w="699325"/>
                <a:gridCol w="632825"/>
              </a:tblGrid>
              <a:tr h="308400">
                <a:tc>
                  <a:txBody>
                    <a:bodyPr/>
                    <a:lstStyle/>
                    <a:p>
                      <a:pPr indent="0" lvl="0" marL="0" rtl="0" algn="r">
                        <a:spcBef>
                          <a:spcPts val="0"/>
                        </a:spcBef>
                        <a:spcAft>
                          <a:spcPts val="0"/>
                        </a:spcAft>
                        <a:buNone/>
                      </a:pPr>
                      <a:r>
                        <a:rPr b="1" lang="en" sz="1000">
                          <a:latin typeface="Roboto"/>
                          <a:ea typeface="Roboto"/>
                          <a:cs typeface="Roboto"/>
                          <a:sym typeface="Roboto"/>
                        </a:rPr>
                        <a:t>family_id</a:t>
                      </a:r>
                      <a:endParaRPr b="1" sz="1000">
                        <a:latin typeface="Roboto"/>
                        <a:ea typeface="Roboto"/>
                        <a:cs typeface="Roboto"/>
                        <a:sym typeface="Roboto"/>
                      </a:endParaRPr>
                    </a:p>
                  </a:txBody>
                  <a:tcPr marT="91425" marB="91425" marR="91425" marL="91425">
                    <a:solidFill>
                      <a:srgbClr val="AFCA54">
                        <a:alpha val="57309"/>
                      </a:srgbClr>
                    </a:solidFill>
                  </a:tcPr>
                </a:tc>
                <a:tc>
                  <a:txBody>
                    <a:bodyPr/>
                    <a:lstStyle/>
                    <a:p>
                      <a:pPr indent="0" lvl="0" marL="0" rtl="0" algn="l">
                        <a:spcBef>
                          <a:spcPts val="0"/>
                        </a:spcBef>
                        <a:spcAft>
                          <a:spcPts val="0"/>
                        </a:spcAft>
                        <a:buNone/>
                      </a:pPr>
                      <a:r>
                        <a:rPr b="1" lang="en" sz="1000">
                          <a:latin typeface="Roboto"/>
                          <a:ea typeface="Roboto"/>
                          <a:cs typeface="Roboto"/>
                          <a:sym typeface="Roboto"/>
                        </a:rPr>
                        <a:t>family</a:t>
                      </a:r>
                      <a:endParaRPr b="1" sz="1000">
                        <a:latin typeface="Roboto"/>
                        <a:ea typeface="Roboto"/>
                        <a:cs typeface="Roboto"/>
                        <a:sym typeface="Roboto"/>
                      </a:endParaRPr>
                    </a:p>
                  </a:txBody>
                  <a:tcPr marT="91425" marB="91425" marR="91425" marL="91425"/>
                </a:tc>
              </a:tr>
              <a:tr h="308400">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425" marB="914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Smiths</a:t>
                      </a:r>
                      <a:endParaRPr sz="1000">
                        <a:latin typeface="Roboto"/>
                        <a:ea typeface="Roboto"/>
                        <a:cs typeface="Roboto"/>
                        <a:sym typeface="Roboto"/>
                      </a:endParaRPr>
                    </a:p>
                  </a:txBody>
                  <a:tcPr marT="91425" marB="91425" marR="91425" marL="91425"/>
                </a:tc>
              </a:tr>
              <a:tr h="308400">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425" marB="914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Jones</a:t>
                      </a:r>
                      <a:endParaRPr sz="1000">
                        <a:latin typeface="Roboto"/>
                        <a:ea typeface="Roboto"/>
                        <a:cs typeface="Roboto"/>
                        <a:sym typeface="Roboto"/>
                      </a:endParaRPr>
                    </a:p>
                  </a:txBody>
                  <a:tcPr marT="91425" marB="91425" marR="91425" marL="91425"/>
                </a:tc>
              </a:tr>
            </a:tbl>
          </a:graphicData>
        </a:graphic>
      </p:graphicFrame>
      <p:graphicFrame>
        <p:nvGraphicFramePr>
          <p:cNvPr id="1239" name="Google Shape;1239;p70"/>
          <p:cNvGraphicFramePr/>
          <p:nvPr/>
        </p:nvGraphicFramePr>
        <p:xfrm>
          <a:off x="5695300" y="3440488"/>
          <a:ext cx="3000000" cy="3000000"/>
        </p:xfrm>
        <a:graphic>
          <a:graphicData uri="http://schemas.openxmlformats.org/drawingml/2006/table">
            <a:tbl>
              <a:tblPr>
                <a:noFill/>
                <a:tableStyleId>{9908671C-A743-414B-A679-BAE268FB4EDB}</a:tableStyleId>
              </a:tblPr>
              <a:tblGrid>
                <a:gridCol w="711825"/>
                <a:gridCol w="711825"/>
                <a:gridCol w="711825"/>
              </a:tblGrid>
              <a:tr h="147125">
                <a:tc>
                  <a:txBody>
                    <a:bodyPr/>
                    <a:lstStyle/>
                    <a:p>
                      <a:pPr indent="0" lvl="0" marL="0" rtl="0" algn="l">
                        <a:spcBef>
                          <a:spcPts val="0"/>
                        </a:spcBef>
                        <a:spcAft>
                          <a:spcPts val="0"/>
                        </a:spcAft>
                        <a:buNone/>
                      </a:pPr>
                      <a:r>
                        <a:rPr b="1" lang="en" sz="1000">
                          <a:latin typeface="Roboto"/>
                          <a:ea typeface="Roboto"/>
                          <a:cs typeface="Roboto"/>
                          <a:sym typeface="Roboto"/>
                        </a:rPr>
                        <a:t>child_id</a:t>
                      </a:r>
                      <a:endParaRPr b="1"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b="1" lang="en" sz="1000">
                          <a:latin typeface="Roboto"/>
                          <a:ea typeface="Roboto"/>
                          <a:cs typeface="Roboto"/>
                          <a:sym typeface="Roboto"/>
                        </a:rPr>
                        <a:t>family_id</a:t>
                      </a:r>
                      <a:endParaRPr b="1"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b="1" lang="en" sz="1000">
                          <a:solidFill>
                            <a:srgbClr val="000000"/>
                          </a:solidFill>
                          <a:latin typeface="Roboto"/>
                          <a:ea typeface="Roboto"/>
                          <a:cs typeface="Roboto"/>
                          <a:sym typeface="Roboto"/>
                        </a:rPr>
                        <a:t>children</a:t>
                      </a:r>
                      <a:endParaRPr b="1" sz="1000">
                        <a:latin typeface="Roboto"/>
                        <a:ea typeface="Roboto"/>
                        <a:cs typeface="Roboto"/>
                        <a:sym typeface="Roboto"/>
                      </a:endParaRPr>
                    </a:p>
                  </a:txBody>
                  <a:tcPr marT="9125" marB="9125" marR="91425" marL="91425">
                    <a:solidFill>
                      <a:srgbClr val="F7EF6A">
                        <a:alpha val="70380"/>
                      </a:srgbClr>
                    </a:solidFill>
                  </a:tcPr>
                </a:tc>
              </a:tr>
              <a:tr h="147125">
                <a:tc>
                  <a:txBody>
                    <a:bodyPr/>
                    <a:lstStyle/>
                    <a:p>
                      <a:pPr indent="0" lvl="0" marL="0" rtl="0" algn="r">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Chris</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22</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Abby</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33</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Susy</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44</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Steve</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55</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Mary</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66</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Dillion</a:t>
                      </a:r>
                      <a:endParaRPr sz="1000">
                        <a:latin typeface="Roboto"/>
                        <a:ea typeface="Roboto"/>
                        <a:cs typeface="Roboto"/>
                        <a:sym typeface="Roboto"/>
                      </a:endParaRPr>
                    </a:p>
                  </a:txBody>
                  <a:tcPr marT="9125" marB="9125" marR="91425" marL="91425">
                    <a:solidFill>
                      <a:srgbClr val="F7EF6A">
                        <a:alpha val="70380"/>
                      </a:srgbClr>
                    </a:solidFill>
                  </a:tcPr>
                </a:tc>
              </a:tr>
            </a:tbl>
          </a:graphicData>
        </a:graphic>
      </p:graphicFrame>
      <p:cxnSp>
        <p:nvCxnSpPr>
          <p:cNvPr id="1240" name="Google Shape;1240;p70"/>
          <p:cNvCxnSpPr/>
          <p:nvPr/>
        </p:nvCxnSpPr>
        <p:spPr>
          <a:xfrm flipH="1">
            <a:off x="1284775" y="2718738"/>
            <a:ext cx="476400" cy="630000"/>
          </a:xfrm>
          <a:prstGeom prst="straightConnector1">
            <a:avLst/>
          </a:prstGeom>
          <a:noFill/>
          <a:ln cap="flat" cmpd="sng" w="38100">
            <a:solidFill>
              <a:srgbClr val="0070C0">
                <a:alpha val="31760"/>
              </a:srgbClr>
            </a:solidFill>
            <a:prstDash val="solid"/>
            <a:miter lim="800000"/>
            <a:headEnd len="sm" w="sm" type="none"/>
            <a:tailEnd len="med" w="med" type="triangle"/>
          </a:ln>
        </p:spPr>
      </p:cxnSp>
      <p:cxnSp>
        <p:nvCxnSpPr>
          <p:cNvPr id="1241" name="Google Shape;1241;p70"/>
          <p:cNvCxnSpPr/>
          <p:nvPr/>
        </p:nvCxnSpPr>
        <p:spPr>
          <a:xfrm flipH="1">
            <a:off x="6781550" y="2718738"/>
            <a:ext cx="476400" cy="630000"/>
          </a:xfrm>
          <a:prstGeom prst="straightConnector1">
            <a:avLst/>
          </a:prstGeom>
          <a:noFill/>
          <a:ln cap="flat" cmpd="sng" w="38100">
            <a:solidFill>
              <a:srgbClr val="0070C0">
                <a:alpha val="31760"/>
              </a:srgbClr>
            </a:solidFill>
            <a:prstDash val="solid"/>
            <a:miter lim="800000"/>
            <a:headEnd len="sm" w="sm" type="none"/>
            <a:tailEnd len="med" w="med" type="triangle"/>
          </a:ln>
        </p:spPr>
      </p:cxnSp>
      <p:cxnSp>
        <p:nvCxnSpPr>
          <p:cNvPr id="1242" name="Google Shape;1242;p70"/>
          <p:cNvCxnSpPr/>
          <p:nvPr/>
        </p:nvCxnSpPr>
        <p:spPr>
          <a:xfrm>
            <a:off x="5472050" y="2742275"/>
            <a:ext cx="623700" cy="606600"/>
          </a:xfrm>
          <a:prstGeom prst="straightConnector1">
            <a:avLst/>
          </a:prstGeom>
          <a:noFill/>
          <a:ln cap="flat" cmpd="sng" w="38100">
            <a:solidFill>
              <a:srgbClr val="0070C0">
                <a:alpha val="31760"/>
              </a:srgbClr>
            </a:solidFill>
            <a:prstDash val="solid"/>
            <a:miter lim="8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7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248" name="Google Shape;1248;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9" name="Google Shape;1249;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0" name="Google Shape;1250;p7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600">
                <a:solidFill>
                  <a:schemeClr val="dk1"/>
                </a:solidFill>
              </a:rPr>
              <a:t>Activity:</a:t>
            </a:r>
            <a:r>
              <a:rPr lang="en" sz="3600">
                <a:solidFill>
                  <a:schemeClr val="dk1"/>
                </a:solidFill>
                <a:latin typeface="Roboto Light"/>
                <a:ea typeface="Roboto Light"/>
                <a:cs typeface="Roboto Light"/>
                <a:sym typeface="Roboto Light"/>
              </a:rPr>
              <a:t> Foreign Keys</a:t>
            </a:r>
            <a:endParaRPr sz="36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In this activity, you will create tables with foreign keys.</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(Instructions sent via Slack)</a:t>
            </a:r>
            <a:endParaRPr sz="20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6" name="Google Shape;1256;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2" name="Google Shape;1262;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3" name="Google Shape;1263;p7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Data Relationships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Data Relationships</a:t>
            </a:r>
            <a:endParaRPr/>
          </a:p>
        </p:txBody>
      </p:sp>
      <p:sp>
        <p:nvSpPr>
          <p:cNvPr id="1269" name="Google Shape;1269;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0" name="Google Shape;1270;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1" name="Google Shape;1271;p74"/>
          <p:cNvSpPr txBox="1"/>
          <p:nvPr>
            <p:ph idx="3" type="subTitle"/>
          </p:nvPr>
        </p:nvSpPr>
        <p:spPr>
          <a:xfrm>
            <a:off x="724275" y="1556831"/>
            <a:ext cx="2371500" cy="13593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sz="1800">
                <a:solidFill>
                  <a:schemeClr val="dk1"/>
                </a:solidFill>
              </a:rPr>
              <a:t>One-to-One</a:t>
            </a:r>
            <a:endParaRPr/>
          </a:p>
        </p:txBody>
      </p:sp>
      <p:sp>
        <p:nvSpPr>
          <p:cNvPr id="1272" name="Google Shape;1272;p74"/>
          <p:cNvSpPr txBox="1"/>
          <p:nvPr>
            <p:ph idx="4" type="subTitle"/>
          </p:nvPr>
        </p:nvSpPr>
        <p:spPr>
          <a:xfrm>
            <a:off x="3496050" y="1556831"/>
            <a:ext cx="2371500" cy="13593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sz="1800">
                <a:solidFill>
                  <a:schemeClr val="dk1"/>
                </a:solidFill>
              </a:rPr>
              <a:t>One-to-Many</a:t>
            </a:r>
            <a:endParaRPr/>
          </a:p>
        </p:txBody>
      </p:sp>
      <p:sp>
        <p:nvSpPr>
          <p:cNvPr id="1273" name="Google Shape;1273;p74"/>
          <p:cNvSpPr txBox="1"/>
          <p:nvPr>
            <p:ph idx="5" type="subTitle"/>
          </p:nvPr>
        </p:nvSpPr>
        <p:spPr>
          <a:xfrm>
            <a:off x="6401175" y="1557214"/>
            <a:ext cx="2371500" cy="13593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Many-to-Many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61" name="Google Shape;1061;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a:t>
            </a:r>
            <a:endParaRPr/>
          </a:p>
        </p:txBody>
      </p:sp>
      <p:sp>
        <p:nvSpPr>
          <p:cNvPr id="1062" name="Google Shape;1062;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63" name="Google Shape;1063;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57"/>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Apply data modeling techniques to database design.</a:t>
            </a:r>
            <a:endParaRPr/>
          </a:p>
        </p:txBody>
      </p:sp>
      <p:sp>
        <p:nvSpPr>
          <p:cNvPr id="1065" name="Google Shape;1065;p57"/>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Normalize data.</a:t>
            </a:r>
            <a:endParaRPr/>
          </a:p>
        </p:txBody>
      </p:sp>
      <p:sp>
        <p:nvSpPr>
          <p:cNvPr id="1066" name="Google Shape;1066;p57"/>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Identify data relationships.</a:t>
            </a:r>
            <a:endParaRPr/>
          </a:p>
        </p:txBody>
      </p:sp>
      <p:sp>
        <p:nvSpPr>
          <p:cNvPr id="1067" name="Google Shape;1067;p57"/>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Create visual representations of a database through entity relationship diagrams.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9" name="Google Shape;1279;p7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One-to-One Relationship</a:t>
            </a:r>
            <a:endParaRPr sz="2400">
              <a:latin typeface="Roboto Medium"/>
              <a:ea typeface="Roboto Medium"/>
              <a:cs typeface="Roboto Medium"/>
              <a:sym typeface="Roboto Medium"/>
            </a:endParaRPr>
          </a:p>
        </p:txBody>
      </p:sp>
      <p:sp>
        <p:nvSpPr>
          <p:cNvPr id="1280" name="Google Shape;1280;p75"/>
          <p:cNvSpPr/>
          <p:nvPr/>
        </p:nvSpPr>
        <p:spPr>
          <a:xfrm>
            <a:off x="1045025" y="32952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5"/>
          <p:cNvSpPr txBox="1"/>
          <p:nvPr/>
        </p:nvSpPr>
        <p:spPr>
          <a:xfrm>
            <a:off x="0" y="33089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Each item in one column is linked to only one other item from the other column.</a:t>
            </a:r>
            <a:endParaRPr>
              <a:solidFill>
                <a:srgbClr val="000000"/>
              </a:solidFill>
              <a:latin typeface="Roboto"/>
              <a:ea typeface="Roboto"/>
              <a:cs typeface="Roboto"/>
              <a:sym typeface="Roboto"/>
            </a:endParaRPr>
          </a:p>
        </p:txBody>
      </p:sp>
      <p:sp>
        <p:nvSpPr>
          <p:cNvPr id="1282" name="Google Shape;1282;p75"/>
          <p:cNvSpPr/>
          <p:nvPr/>
        </p:nvSpPr>
        <p:spPr>
          <a:xfrm>
            <a:off x="1045075" y="38076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5"/>
          <p:cNvSpPr txBox="1"/>
          <p:nvPr/>
        </p:nvSpPr>
        <p:spPr>
          <a:xfrm>
            <a:off x="0" y="38213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Here, each person in the Simpsons family can have only one social security number.</a:t>
            </a:r>
            <a:endParaRPr>
              <a:solidFill>
                <a:srgbClr val="000000"/>
              </a:solidFill>
              <a:latin typeface="Roboto"/>
              <a:ea typeface="Roboto"/>
              <a:cs typeface="Roboto"/>
              <a:sym typeface="Roboto"/>
            </a:endParaRPr>
          </a:p>
        </p:txBody>
      </p:sp>
      <p:pic>
        <p:nvPicPr>
          <p:cNvPr id="1284" name="Google Shape;1284;p75"/>
          <p:cNvPicPr preferRelativeResize="0"/>
          <p:nvPr/>
        </p:nvPicPr>
        <p:blipFill rotWithShape="1">
          <a:blip r:embed="rId3">
            <a:alphaModFix/>
          </a:blip>
          <a:srcRect b="1830" l="0" r="0" t="1830"/>
          <a:stretch/>
        </p:blipFill>
        <p:spPr>
          <a:xfrm>
            <a:off x="429768" y="3305188"/>
            <a:ext cx="521208" cy="396118"/>
          </a:xfrm>
          <a:prstGeom prst="rect">
            <a:avLst/>
          </a:prstGeom>
          <a:noFill/>
          <a:ln>
            <a:noFill/>
          </a:ln>
        </p:spPr>
      </p:pic>
      <p:pic>
        <p:nvPicPr>
          <p:cNvPr id="1285" name="Google Shape;1285;p75"/>
          <p:cNvPicPr preferRelativeResize="0"/>
          <p:nvPr/>
        </p:nvPicPr>
        <p:blipFill rotWithShape="1">
          <a:blip r:embed="rId3">
            <a:alphaModFix/>
          </a:blip>
          <a:srcRect b="1830" l="0" r="0" t="1830"/>
          <a:stretch/>
        </p:blipFill>
        <p:spPr>
          <a:xfrm>
            <a:off x="429768" y="3805800"/>
            <a:ext cx="521208" cy="396118"/>
          </a:xfrm>
          <a:prstGeom prst="rect">
            <a:avLst/>
          </a:prstGeom>
          <a:noFill/>
          <a:ln>
            <a:noFill/>
          </a:ln>
        </p:spPr>
      </p:pic>
      <p:graphicFrame>
        <p:nvGraphicFramePr>
          <p:cNvPr id="1286" name="Google Shape;1286;p75"/>
          <p:cNvGraphicFramePr/>
          <p:nvPr/>
        </p:nvGraphicFramePr>
        <p:xfrm>
          <a:off x="2065475" y="828775"/>
          <a:ext cx="3000000" cy="3000000"/>
        </p:xfrm>
        <a:graphic>
          <a:graphicData uri="http://schemas.openxmlformats.org/drawingml/2006/table">
            <a:tbl>
              <a:tblPr>
                <a:noFill/>
                <a:tableStyleId>{9908671C-A743-414B-A679-BAE268FB4EDB}</a:tableStyleId>
              </a:tblPr>
              <a:tblGrid>
                <a:gridCol w="627300"/>
                <a:gridCol w="1708625"/>
                <a:gridCol w="1583825"/>
              </a:tblGrid>
              <a:tr h="209050">
                <a:tc>
                  <a:txBody>
                    <a:bodyPr/>
                    <a:lstStyle/>
                    <a:p>
                      <a:pPr indent="0" lvl="0" marL="0" rtl="0" algn="r">
                        <a:spcBef>
                          <a:spcPts val="0"/>
                        </a:spcBef>
                        <a:spcAft>
                          <a:spcPts val="0"/>
                        </a:spcAft>
                        <a:buNone/>
                      </a:pPr>
                      <a:r>
                        <a:rPr b="1" lang="en" sz="1000">
                          <a:latin typeface="Roboto"/>
                          <a:ea typeface="Roboto"/>
                          <a:cs typeface="Roboto"/>
                          <a:sym typeface="Roboto"/>
                        </a:rPr>
                        <a:t>ID</a:t>
                      </a:r>
                      <a:endParaRPr b="1" sz="10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b="1" lang="en" sz="1000">
                          <a:latin typeface="Roboto"/>
                          <a:ea typeface="Roboto"/>
                          <a:cs typeface="Roboto"/>
                          <a:sym typeface="Roboto"/>
                        </a:rPr>
                        <a:t>Name</a:t>
                      </a:r>
                      <a:endParaRPr b="1"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b="1" lang="en" sz="1000">
                          <a:latin typeface="Roboto"/>
                          <a:ea typeface="Roboto"/>
                          <a:cs typeface="Roboto"/>
                          <a:sym typeface="Roboto"/>
                        </a:rPr>
                        <a:t>Social Security</a:t>
                      </a:r>
                      <a:endParaRPr b="1" sz="1000">
                        <a:latin typeface="Roboto"/>
                        <a:ea typeface="Roboto"/>
                        <a:cs typeface="Roboto"/>
                        <a:sym typeface="Roboto"/>
                      </a:endParaRPr>
                    </a:p>
                  </a:txBody>
                  <a:tcPr marT="9125" marB="9125" marR="91425" marL="91425"/>
                </a:tc>
              </a:tr>
              <a:tr h="408500">
                <a:tc>
                  <a:txBody>
                    <a:bodyPr/>
                    <a:lstStyle/>
                    <a:p>
                      <a:pPr indent="0" lvl="0" marL="0" rtl="0" algn="r">
                        <a:spcBef>
                          <a:spcPts val="0"/>
                        </a:spcBef>
                        <a:spcAft>
                          <a:spcPts val="0"/>
                        </a:spcAft>
                        <a:buNone/>
                      </a:pPr>
                      <a:r>
                        <a:rPr lang="en" sz="1800">
                          <a:latin typeface="Roboto"/>
                          <a:ea typeface="Roboto"/>
                          <a:cs typeface="Roboto"/>
                          <a:sym typeface="Roboto"/>
                        </a:rPr>
                        <a:t>1</a:t>
                      </a:r>
                      <a:endParaRPr sz="18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800">
                          <a:latin typeface="Roboto"/>
                          <a:ea typeface="Roboto"/>
                          <a:cs typeface="Roboto"/>
                          <a:sym typeface="Roboto"/>
                        </a:rPr>
                        <a:t>Homer</a:t>
                      </a:r>
                      <a:endParaRPr sz="18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800">
                          <a:latin typeface="Roboto"/>
                          <a:ea typeface="Roboto"/>
                          <a:cs typeface="Roboto"/>
                          <a:sym typeface="Roboto"/>
                        </a:rPr>
                        <a:t>111111111</a:t>
                      </a:r>
                      <a:endParaRPr sz="1800">
                        <a:latin typeface="Roboto"/>
                        <a:ea typeface="Roboto"/>
                        <a:cs typeface="Roboto"/>
                        <a:sym typeface="Roboto"/>
                      </a:endParaRPr>
                    </a:p>
                  </a:txBody>
                  <a:tcPr marT="9125" marB="9125" marR="91425" marL="91425"/>
                </a:tc>
              </a:tr>
              <a:tr h="408500">
                <a:tc>
                  <a:txBody>
                    <a:bodyPr/>
                    <a:lstStyle/>
                    <a:p>
                      <a:pPr indent="0" lvl="0" marL="0" rtl="0" algn="r">
                        <a:spcBef>
                          <a:spcPts val="0"/>
                        </a:spcBef>
                        <a:spcAft>
                          <a:spcPts val="0"/>
                        </a:spcAft>
                        <a:buNone/>
                      </a:pPr>
                      <a:r>
                        <a:rPr lang="en" sz="1800">
                          <a:latin typeface="Roboto"/>
                          <a:ea typeface="Roboto"/>
                          <a:cs typeface="Roboto"/>
                          <a:sym typeface="Roboto"/>
                        </a:rPr>
                        <a:t>2</a:t>
                      </a:r>
                      <a:endParaRPr sz="18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800">
                          <a:latin typeface="Roboto"/>
                          <a:ea typeface="Roboto"/>
                          <a:cs typeface="Roboto"/>
                          <a:sym typeface="Roboto"/>
                        </a:rPr>
                        <a:t>Marge</a:t>
                      </a:r>
                      <a:endParaRPr sz="18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800">
                          <a:latin typeface="Roboto"/>
                          <a:ea typeface="Roboto"/>
                          <a:cs typeface="Roboto"/>
                          <a:sym typeface="Roboto"/>
                        </a:rPr>
                        <a:t>222222222</a:t>
                      </a:r>
                      <a:endParaRPr sz="1800">
                        <a:latin typeface="Roboto"/>
                        <a:ea typeface="Roboto"/>
                        <a:cs typeface="Roboto"/>
                        <a:sym typeface="Roboto"/>
                      </a:endParaRPr>
                    </a:p>
                  </a:txBody>
                  <a:tcPr marT="9125" marB="9125" marR="91425" marL="91425"/>
                </a:tc>
              </a:tr>
              <a:tr h="408500">
                <a:tc>
                  <a:txBody>
                    <a:bodyPr/>
                    <a:lstStyle/>
                    <a:p>
                      <a:pPr indent="0" lvl="0" marL="0" rtl="0" algn="r">
                        <a:spcBef>
                          <a:spcPts val="0"/>
                        </a:spcBef>
                        <a:spcAft>
                          <a:spcPts val="0"/>
                        </a:spcAft>
                        <a:buNone/>
                      </a:pPr>
                      <a:r>
                        <a:rPr lang="en" sz="1800">
                          <a:latin typeface="Roboto"/>
                          <a:ea typeface="Roboto"/>
                          <a:cs typeface="Roboto"/>
                          <a:sym typeface="Roboto"/>
                        </a:rPr>
                        <a:t>3</a:t>
                      </a:r>
                      <a:endParaRPr sz="18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800">
                          <a:latin typeface="Roboto"/>
                          <a:ea typeface="Roboto"/>
                          <a:cs typeface="Roboto"/>
                          <a:sym typeface="Roboto"/>
                        </a:rPr>
                        <a:t>Lisa</a:t>
                      </a:r>
                      <a:endParaRPr sz="18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800">
                          <a:latin typeface="Roboto"/>
                          <a:ea typeface="Roboto"/>
                          <a:cs typeface="Roboto"/>
                          <a:sym typeface="Roboto"/>
                        </a:rPr>
                        <a:t>333333333</a:t>
                      </a:r>
                      <a:endParaRPr sz="1800">
                        <a:latin typeface="Roboto"/>
                        <a:ea typeface="Roboto"/>
                        <a:cs typeface="Roboto"/>
                        <a:sym typeface="Roboto"/>
                      </a:endParaRPr>
                    </a:p>
                  </a:txBody>
                  <a:tcPr marT="9125" marB="9125" marR="91425" marL="91425"/>
                </a:tc>
              </a:tr>
              <a:tr h="408500">
                <a:tc>
                  <a:txBody>
                    <a:bodyPr/>
                    <a:lstStyle/>
                    <a:p>
                      <a:pPr indent="0" lvl="0" marL="0" rtl="0" algn="r">
                        <a:spcBef>
                          <a:spcPts val="0"/>
                        </a:spcBef>
                        <a:spcAft>
                          <a:spcPts val="0"/>
                        </a:spcAft>
                        <a:buNone/>
                      </a:pPr>
                      <a:r>
                        <a:rPr lang="en" sz="1800">
                          <a:latin typeface="Roboto"/>
                          <a:ea typeface="Roboto"/>
                          <a:cs typeface="Roboto"/>
                          <a:sym typeface="Roboto"/>
                        </a:rPr>
                        <a:t>4</a:t>
                      </a:r>
                      <a:endParaRPr sz="18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800">
                          <a:latin typeface="Roboto"/>
                          <a:ea typeface="Roboto"/>
                          <a:cs typeface="Roboto"/>
                          <a:sym typeface="Roboto"/>
                        </a:rPr>
                        <a:t>Bart</a:t>
                      </a:r>
                      <a:endParaRPr sz="18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800">
                          <a:latin typeface="Roboto"/>
                          <a:ea typeface="Roboto"/>
                          <a:cs typeface="Roboto"/>
                          <a:sym typeface="Roboto"/>
                        </a:rPr>
                        <a:t>444444444</a:t>
                      </a:r>
                      <a:endParaRPr sz="1800">
                        <a:latin typeface="Roboto"/>
                        <a:ea typeface="Roboto"/>
                        <a:cs typeface="Roboto"/>
                        <a:sym typeface="Roboto"/>
                      </a:endParaRPr>
                    </a:p>
                  </a:txBody>
                  <a:tcPr marT="9125" marB="9125" marR="91425" marL="91425"/>
                </a:tc>
              </a:tr>
              <a:tr h="408500">
                <a:tc>
                  <a:txBody>
                    <a:bodyPr/>
                    <a:lstStyle/>
                    <a:p>
                      <a:pPr indent="0" lvl="0" marL="0" rtl="0" algn="r">
                        <a:spcBef>
                          <a:spcPts val="0"/>
                        </a:spcBef>
                        <a:spcAft>
                          <a:spcPts val="0"/>
                        </a:spcAft>
                        <a:buNone/>
                      </a:pPr>
                      <a:r>
                        <a:rPr lang="en" sz="1800">
                          <a:latin typeface="Roboto"/>
                          <a:ea typeface="Roboto"/>
                          <a:cs typeface="Roboto"/>
                          <a:sym typeface="Roboto"/>
                        </a:rPr>
                        <a:t>5</a:t>
                      </a:r>
                      <a:endParaRPr sz="18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800">
                          <a:latin typeface="Roboto"/>
                          <a:ea typeface="Roboto"/>
                          <a:cs typeface="Roboto"/>
                          <a:sym typeface="Roboto"/>
                        </a:rPr>
                        <a:t>Maggie</a:t>
                      </a:r>
                      <a:endParaRPr sz="18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800">
                          <a:latin typeface="Roboto"/>
                          <a:ea typeface="Roboto"/>
                          <a:cs typeface="Roboto"/>
                          <a:sym typeface="Roboto"/>
                        </a:rPr>
                        <a:t>555555555</a:t>
                      </a:r>
                      <a:endParaRPr sz="1800">
                        <a:latin typeface="Roboto"/>
                        <a:ea typeface="Roboto"/>
                        <a:cs typeface="Roboto"/>
                        <a:sym typeface="Roboto"/>
                      </a:endParaRPr>
                    </a:p>
                  </a:txBody>
                  <a:tcPr marT="9125" marB="9125" marR="91425" marL="91425"/>
                </a:tc>
              </a:tr>
            </a:tbl>
          </a:graphicData>
        </a:graphic>
      </p:graphicFrame>
      <p:sp>
        <p:nvSpPr>
          <p:cNvPr id="1287" name="Google Shape;1287;p75"/>
          <p:cNvSpPr/>
          <p:nvPr/>
        </p:nvSpPr>
        <p:spPr>
          <a:xfrm>
            <a:off x="1045075" y="43410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5"/>
          <p:cNvSpPr txBox="1"/>
          <p:nvPr/>
        </p:nvSpPr>
        <p:spPr>
          <a:xfrm>
            <a:off x="0" y="43547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Each social security number can be assigned only to one person.</a:t>
            </a:r>
            <a:endParaRPr>
              <a:solidFill>
                <a:srgbClr val="000000"/>
              </a:solidFill>
              <a:latin typeface="Roboto"/>
              <a:ea typeface="Roboto"/>
              <a:cs typeface="Roboto"/>
              <a:sym typeface="Roboto"/>
            </a:endParaRPr>
          </a:p>
        </p:txBody>
      </p:sp>
      <p:pic>
        <p:nvPicPr>
          <p:cNvPr id="1289" name="Google Shape;1289;p75"/>
          <p:cNvPicPr preferRelativeResize="0"/>
          <p:nvPr/>
        </p:nvPicPr>
        <p:blipFill rotWithShape="1">
          <a:blip r:embed="rId3">
            <a:alphaModFix/>
          </a:blip>
          <a:srcRect b="1830" l="0" r="0" t="1830"/>
          <a:stretch/>
        </p:blipFill>
        <p:spPr>
          <a:xfrm>
            <a:off x="429768" y="4339200"/>
            <a:ext cx="521208" cy="396118"/>
          </a:xfrm>
          <a:prstGeom prst="rect">
            <a:avLst/>
          </a:prstGeom>
          <a:noFill/>
          <a:ln>
            <a:noFill/>
          </a:ln>
        </p:spPr>
      </p:pic>
      <p:sp>
        <p:nvSpPr>
          <p:cNvPr id="1290" name="Google Shape;1290;p75"/>
          <p:cNvSpPr/>
          <p:nvPr/>
        </p:nvSpPr>
        <p:spPr>
          <a:xfrm>
            <a:off x="4094200" y="1037825"/>
            <a:ext cx="398700" cy="226800"/>
          </a:xfrm>
          <a:prstGeom prst="rightArrow">
            <a:avLst>
              <a:gd fmla="val 50000" name="adj1"/>
              <a:gd fmla="val 5000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5"/>
          <p:cNvSpPr/>
          <p:nvPr/>
        </p:nvSpPr>
        <p:spPr>
          <a:xfrm rot="10800000">
            <a:off x="4094200" y="1240175"/>
            <a:ext cx="398700" cy="226800"/>
          </a:xfrm>
          <a:prstGeom prst="rightArrow">
            <a:avLst>
              <a:gd fmla="val 50000" name="adj1"/>
              <a:gd fmla="val 5000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7" name="Google Shape;1297;p7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One-to-Many Relationship</a:t>
            </a:r>
            <a:endParaRPr sz="2400">
              <a:latin typeface="Roboto Medium"/>
              <a:ea typeface="Roboto Medium"/>
              <a:cs typeface="Roboto Medium"/>
              <a:sym typeface="Roboto Medium"/>
            </a:endParaRPr>
          </a:p>
        </p:txBody>
      </p:sp>
      <p:sp>
        <p:nvSpPr>
          <p:cNvPr id="1298" name="Google Shape;1298;p76"/>
          <p:cNvSpPr/>
          <p:nvPr/>
        </p:nvSpPr>
        <p:spPr>
          <a:xfrm>
            <a:off x="1045025" y="32952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6"/>
          <p:cNvSpPr txBox="1"/>
          <p:nvPr/>
        </p:nvSpPr>
        <p:spPr>
          <a:xfrm>
            <a:off x="0" y="33089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The two tables, joined, would look like this.</a:t>
            </a:r>
            <a:endParaRPr>
              <a:solidFill>
                <a:srgbClr val="000000"/>
              </a:solidFill>
              <a:latin typeface="Roboto"/>
              <a:ea typeface="Roboto"/>
              <a:cs typeface="Roboto"/>
              <a:sym typeface="Roboto"/>
            </a:endParaRPr>
          </a:p>
        </p:txBody>
      </p:sp>
      <p:sp>
        <p:nvSpPr>
          <p:cNvPr id="1300" name="Google Shape;1300;p76"/>
          <p:cNvSpPr/>
          <p:nvPr/>
        </p:nvSpPr>
        <p:spPr>
          <a:xfrm>
            <a:off x="1045075" y="38076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6"/>
          <p:cNvSpPr txBox="1"/>
          <p:nvPr/>
        </p:nvSpPr>
        <p:spPr>
          <a:xfrm>
            <a:off x="0" y="38213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Each person has an address.</a:t>
            </a:r>
            <a:endParaRPr>
              <a:solidFill>
                <a:srgbClr val="000000"/>
              </a:solidFill>
              <a:latin typeface="Roboto"/>
              <a:ea typeface="Roboto"/>
              <a:cs typeface="Roboto"/>
              <a:sym typeface="Roboto"/>
            </a:endParaRPr>
          </a:p>
        </p:txBody>
      </p:sp>
      <p:pic>
        <p:nvPicPr>
          <p:cNvPr id="1302" name="Google Shape;1302;p76"/>
          <p:cNvPicPr preferRelativeResize="0"/>
          <p:nvPr/>
        </p:nvPicPr>
        <p:blipFill rotWithShape="1">
          <a:blip r:embed="rId3">
            <a:alphaModFix/>
          </a:blip>
          <a:srcRect b="1830" l="0" r="0" t="1830"/>
          <a:stretch/>
        </p:blipFill>
        <p:spPr>
          <a:xfrm>
            <a:off x="429768" y="3305188"/>
            <a:ext cx="521208" cy="396118"/>
          </a:xfrm>
          <a:prstGeom prst="rect">
            <a:avLst/>
          </a:prstGeom>
          <a:noFill/>
          <a:ln>
            <a:noFill/>
          </a:ln>
        </p:spPr>
      </p:pic>
      <p:pic>
        <p:nvPicPr>
          <p:cNvPr id="1303" name="Google Shape;1303;p76"/>
          <p:cNvPicPr preferRelativeResize="0"/>
          <p:nvPr/>
        </p:nvPicPr>
        <p:blipFill rotWithShape="1">
          <a:blip r:embed="rId3">
            <a:alphaModFix/>
          </a:blip>
          <a:srcRect b="1830" l="0" r="0" t="1830"/>
          <a:stretch/>
        </p:blipFill>
        <p:spPr>
          <a:xfrm>
            <a:off x="429768" y="3805800"/>
            <a:ext cx="521208" cy="396118"/>
          </a:xfrm>
          <a:prstGeom prst="rect">
            <a:avLst/>
          </a:prstGeom>
          <a:noFill/>
          <a:ln>
            <a:noFill/>
          </a:ln>
        </p:spPr>
      </p:pic>
      <p:graphicFrame>
        <p:nvGraphicFramePr>
          <p:cNvPr id="1304" name="Google Shape;1304;p76"/>
          <p:cNvGraphicFramePr/>
          <p:nvPr/>
        </p:nvGraphicFramePr>
        <p:xfrm>
          <a:off x="493275" y="752575"/>
          <a:ext cx="3000000" cy="3000000"/>
        </p:xfrm>
        <a:graphic>
          <a:graphicData uri="http://schemas.openxmlformats.org/drawingml/2006/table">
            <a:tbl>
              <a:tblPr>
                <a:noFill/>
                <a:tableStyleId>{9908671C-A743-414B-A679-BAE268FB4EDB}</a:tableStyleId>
              </a:tblPr>
              <a:tblGrid>
                <a:gridCol w="400675"/>
                <a:gridCol w="2225575"/>
                <a:gridCol w="425725"/>
                <a:gridCol w="389225"/>
                <a:gridCol w="1372025"/>
                <a:gridCol w="1559300"/>
                <a:gridCol w="941400"/>
              </a:tblGrid>
              <a:tr h="261125">
                <a:tc>
                  <a:txBody>
                    <a:bodyPr/>
                    <a:lstStyle/>
                    <a:p>
                      <a:pPr indent="0" lvl="0" marL="0" rtl="0" algn="r">
                        <a:spcBef>
                          <a:spcPts val="0"/>
                        </a:spcBef>
                        <a:spcAft>
                          <a:spcPts val="0"/>
                        </a:spcAft>
                        <a:buNone/>
                      </a:pPr>
                      <a:r>
                        <a:rPr b="1" lang="en" sz="1000">
                          <a:latin typeface="Roboto"/>
                          <a:ea typeface="Roboto"/>
                          <a:cs typeface="Roboto"/>
                          <a:sym typeface="Roboto"/>
                        </a:rPr>
                        <a:t>ID</a:t>
                      </a:r>
                      <a:endParaRPr b="1" sz="1000">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b="1" lang="en" sz="1000">
                          <a:latin typeface="Roboto"/>
                          <a:ea typeface="Roboto"/>
                          <a:cs typeface="Roboto"/>
                          <a:sym typeface="Roboto"/>
                        </a:rPr>
                        <a:t>Address</a:t>
                      </a:r>
                      <a:endParaRPr b="1" sz="1000">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t/>
                      </a:r>
                      <a:endParaRPr b="1" sz="1000">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b="1" lang="en" sz="1000">
                          <a:latin typeface="Roboto"/>
                          <a:ea typeface="Roboto"/>
                          <a:cs typeface="Roboto"/>
                          <a:sym typeface="Roboto"/>
                        </a:rPr>
                        <a:t>ID</a:t>
                      </a:r>
                      <a:endParaRPr b="1" sz="1000">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b="1" lang="en" sz="1000">
                          <a:latin typeface="Roboto"/>
                          <a:ea typeface="Roboto"/>
                          <a:cs typeface="Roboto"/>
                          <a:sym typeface="Roboto"/>
                        </a:rPr>
                        <a:t>Name</a:t>
                      </a:r>
                      <a:endParaRPr b="1" sz="1000">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b="1" lang="en" sz="1000">
                          <a:latin typeface="Roboto"/>
                          <a:ea typeface="Roboto"/>
                          <a:cs typeface="Roboto"/>
                          <a:sym typeface="Roboto"/>
                        </a:rPr>
                        <a:t>Social Security</a:t>
                      </a:r>
                      <a:endParaRPr b="1" sz="1000">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b="1" lang="en" sz="1000">
                          <a:latin typeface="Roboto"/>
                          <a:ea typeface="Roboto"/>
                          <a:cs typeface="Roboto"/>
                          <a:sym typeface="Roboto"/>
                        </a:rPr>
                        <a:t>AddressID</a:t>
                      </a:r>
                      <a:endParaRPr b="1" sz="1000">
                        <a:latin typeface="Roboto"/>
                        <a:ea typeface="Roboto"/>
                        <a:cs typeface="Roboto"/>
                        <a:sym typeface="Roboto"/>
                      </a:endParaRPr>
                    </a:p>
                  </a:txBody>
                  <a:tcPr marT="36575" marB="9125" marR="91425" marL="91425"/>
                </a:tc>
              </a:tr>
              <a:tr h="301550">
                <a:tc>
                  <a:txBody>
                    <a:bodyPr/>
                    <a:lstStyle/>
                    <a:p>
                      <a:pPr indent="0" lvl="0" marL="0" rtl="0" algn="r">
                        <a:spcBef>
                          <a:spcPts val="0"/>
                        </a:spcBef>
                        <a:spcAft>
                          <a:spcPts val="0"/>
                        </a:spcAft>
                        <a:buNone/>
                      </a:pPr>
                      <a:r>
                        <a:rPr lang="en">
                          <a:latin typeface="Roboto"/>
                          <a:ea typeface="Roboto"/>
                          <a:cs typeface="Roboto"/>
                          <a:sym typeface="Roboto"/>
                        </a:rPr>
                        <a:t>11</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lang="en">
                          <a:latin typeface="Roboto"/>
                          <a:ea typeface="Roboto"/>
                          <a:cs typeface="Roboto"/>
                          <a:sym typeface="Roboto"/>
                        </a:rPr>
                        <a:t>742 Evergreen Terrace</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1</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lang="en">
                          <a:latin typeface="Roboto"/>
                          <a:ea typeface="Roboto"/>
                          <a:cs typeface="Roboto"/>
                          <a:sym typeface="Roboto"/>
                        </a:rPr>
                        <a:t>Homer</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111111111</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11</a:t>
                      </a:r>
                      <a:endParaRPr>
                        <a:latin typeface="Roboto"/>
                        <a:ea typeface="Roboto"/>
                        <a:cs typeface="Roboto"/>
                        <a:sym typeface="Roboto"/>
                      </a:endParaRPr>
                    </a:p>
                  </a:txBody>
                  <a:tcPr marT="36575" marB="9125" marR="91425" marL="91425"/>
                </a:tc>
              </a:tr>
              <a:tr h="301550">
                <a:tc>
                  <a:txBody>
                    <a:bodyPr/>
                    <a:lstStyle/>
                    <a:p>
                      <a:pPr indent="0" lvl="0" marL="0" rtl="0" algn="r">
                        <a:spcBef>
                          <a:spcPts val="0"/>
                        </a:spcBef>
                        <a:spcAft>
                          <a:spcPts val="0"/>
                        </a:spcAft>
                        <a:buNone/>
                      </a:pPr>
                      <a:r>
                        <a:rPr lang="en">
                          <a:latin typeface="Roboto"/>
                          <a:ea typeface="Roboto"/>
                          <a:cs typeface="Roboto"/>
                          <a:sym typeface="Roboto"/>
                        </a:rPr>
                        <a:t>12</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lang="en">
                          <a:latin typeface="Roboto"/>
                          <a:ea typeface="Roboto"/>
                          <a:cs typeface="Roboto"/>
                          <a:sym typeface="Roboto"/>
                        </a:rPr>
                        <a:t>221B Baker Street</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2</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lang="en">
                          <a:latin typeface="Roboto"/>
                          <a:ea typeface="Roboto"/>
                          <a:cs typeface="Roboto"/>
                          <a:sym typeface="Roboto"/>
                        </a:rPr>
                        <a:t>Marge</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222222222</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11</a:t>
                      </a:r>
                      <a:endParaRPr>
                        <a:latin typeface="Roboto"/>
                        <a:ea typeface="Roboto"/>
                        <a:cs typeface="Roboto"/>
                        <a:sym typeface="Roboto"/>
                      </a:endParaRPr>
                    </a:p>
                  </a:txBody>
                  <a:tcPr marT="36575" marB="9125" marR="91425" marL="91425"/>
                </a:tc>
              </a:tr>
              <a:tr h="301550">
                <a:tc>
                  <a:txBody>
                    <a:bodyPr/>
                    <a:lstStyle/>
                    <a:p>
                      <a:pPr indent="0" lvl="0" marL="0" rtl="0" algn="r">
                        <a:spcBef>
                          <a:spcPts val="0"/>
                        </a:spcBef>
                        <a:spcAft>
                          <a:spcPts val="0"/>
                        </a:spcAft>
                        <a:buNone/>
                      </a:pPr>
                      <a:r>
                        <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3</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lang="en">
                          <a:latin typeface="Roboto"/>
                          <a:ea typeface="Roboto"/>
                          <a:cs typeface="Roboto"/>
                          <a:sym typeface="Roboto"/>
                        </a:rPr>
                        <a:t>Lisa</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333333333</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11</a:t>
                      </a:r>
                      <a:endParaRPr>
                        <a:latin typeface="Roboto"/>
                        <a:ea typeface="Roboto"/>
                        <a:cs typeface="Roboto"/>
                        <a:sym typeface="Roboto"/>
                      </a:endParaRPr>
                    </a:p>
                  </a:txBody>
                  <a:tcPr marT="36575" marB="9125" marR="91425" marL="91425"/>
                </a:tc>
              </a:tr>
              <a:tr h="301550">
                <a:tc>
                  <a:txBody>
                    <a:bodyPr/>
                    <a:lstStyle/>
                    <a:p>
                      <a:pPr indent="0" lvl="0" marL="0" rtl="0" algn="r">
                        <a:spcBef>
                          <a:spcPts val="0"/>
                        </a:spcBef>
                        <a:spcAft>
                          <a:spcPts val="0"/>
                        </a:spcAft>
                        <a:buNone/>
                      </a:pPr>
                      <a:r>
                        <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4</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lang="en">
                          <a:latin typeface="Roboto"/>
                          <a:ea typeface="Roboto"/>
                          <a:cs typeface="Roboto"/>
                          <a:sym typeface="Roboto"/>
                        </a:rPr>
                        <a:t>Bart</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444444444</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11</a:t>
                      </a:r>
                      <a:endParaRPr>
                        <a:latin typeface="Roboto"/>
                        <a:ea typeface="Roboto"/>
                        <a:cs typeface="Roboto"/>
                        <a:sym typeface="Roboto"/>
                      </a:endParaRPr>
                    </a:p>
                  </a:txBody>
                  <a:tcPr marT="36575" marB="9125" marR="91425" marL="91425"/>
                </a:tc>
              </a:tr>
              <a:tr h="301550">
                <a:tc>
                  <a:txBody>
                    <a:bodyPr/>
                    <a:lstStyle/>
                    <a:p>
                      <a:pPr indent="0" lvl="0" marL="0" rtl="0" algn="r">
                        <a:spcBef>
                          <a:spcPts val="0"/>
                        </a:spcBef>
                        <a:spcAft>
                          <a:spcPts val="0"/>
                        </a:spcAft>
                        <a:buNone/>
                      </a:pPr>
                      <a:r>
                        <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5</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lang="en">
                          <a:latin typeface="Roboto"/>
                          <a:ea typeface="Roboto"/>
                          <a:cs typeface="Roboto"/>
                          <a:sym typeface="Roboto"/>
                        </a:rPr>
                        <a:t>Maggie</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555555555</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11</a:t>
                      </a:r>
                      <a:endParaRPr>
                        <a:latin typeface="Roboto"/>
                        <a:ea typeface="Roboto"/>
                        <a:cs typeface="Roboto"/>
                        <a:sym typeface="Roboto"/>
                      </a:endParaRPr>
                    </a:p>
                  </a:txBody>
                  <a:tcPr marT="36575" marB="9125" marR="91425" marL="91425"/>
                </a:tc>
              </a:tr>
              <a:tr h="301550">
                <a:tc>
                  <a:txBody>
                    <a:bodyPr/>
                    <a:lstStyle/>
                    <a:p>
                      <a:pPr indent="0" lvl="0" marL="0" rtl="0" algn="r">
                        <a:spcBef>
                          <a:spcPts val="0"/>
                        </a:spcBef>
                        <a:spcAft>
                          <a:spcPts val="0"/>
                        </a:spcAft>
                        <a:buNone/>
                      </a:pPr>
                      <a:r>
                        <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6</a:t>
                      </a:r>
                      <a:endParaRPr>
                        <a:solidFill>
                          <a:srgbClr val="000000"/>
                        </a:solidFill>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lang="en">
                          <a:latin typeface="Roboto"/>
                          <a:ea typeface="Roboto"/>
                          <a:cs typeface="Roboto"/>
                          <a:sym typeface="Roboto"/>
                        </a:rPr>
                        <a:t>Sherlock</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112233445</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12</a:t>
                      </a:r>
                      <a:endParaRPr>
                        <a:latin typeface="Roboto"/>
                        <a:ea typeface="Roboto"/>
                        <a:cs typeface="Roboto"/>
                        <a:sym typeface="Roboto"/>
                      </a:endParaRPr>
                    </a:p>
                  </a:txBody>
                  <a:tcPr marT="36575" marB="9125" marR="91425" marL="91425"/>
                </a:tc>
              </a:tr>
              <a:tr h="301550">
                <a:tc>
                  <a:txBody>
                    <a:bodyPr/>
                    <a:lstStyle/>
                    <a:p>
                      <a:pPr indent="0" lvl="0" marL="0" rtl="0" algn="r">
                        <a:spcBef>
                          <a:spcPts val="0"/>
                        </a:spcBef>
                        <a:spcAft>
                          <a:spcPts val="0"/>
                        </a:spcAft>
                        <a:buNone/>
                      </a:pPr>
                      <a:r>
                        <a:t/>
                      </a:r>
                      <a:endParaRPr>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t/>
                      </a:r>
                      <a:endParaRPr>
                        <a:latin typeface="Roboto"/>
                        <a:ea typeface="Roboto"/>
                        <a:cs typeface="Roboto"/>
                        <a:sym typeface="Roboto"/>
                      </a:endParaRPr>
                    </a:p>
                  </a:txBody>
                  <a:tcPr marT="36575" marB="9125" marR="91425" marL="91425"/>
                </a:tc>
                <a:tc>
                  <a:txBody>
                    <a:bodyPr/>
                    <a:lstStyle/>
                    <a:p>
                      <a:pPr indent="0" lvl="0" marL="0" rtl="0" algn="r">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7</a:t>
                      </a:r>
                      <a:endParaRPr>
                        <a:solidFill>
                          <a:srgbClr val="000000"/>
                        </a:solidFill>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lang="en">
                          <a:latin typeface="Roboto"/>
                          <a:ea typeface="Roboto"/>
                          <a:cs typeface="Roboto"/>
                          <a:sym typeface="Roboto"/>
                        </a:rPr>
                        <a:t>Watson</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223344556</a:t>
                      </a:r>
                      <a:endParaRPr>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lang="en">
                          <a:latin typeface="Roboto"/>
                          <a:ea typeface="Roboto"/>
                          <a:cs typeface="Roboto"/>
                          <a:sym typeface="Roboto"/>
                        </a:rPr>
                        <a:t>12</a:t>
                      </a:r>
                      <a:endParaRPr>
                        <a:latin typeface="Roboto"/>
                        <a:ea typeface="Roboto"/>
                        <a:cs typeface="Roboto"/>
                        <a:sym typeface="Roboto"/>
                      </a:endParaRPr>
                    </a:p>
                  </a:txBody>
                  <a:tcPr marT="36575" marB="9125" marR="91425" marL="91425"/>
                </a:tc>
              </a:tr>
            </a:tbl>
          </a:graphicData>
        </a:graphic>
      </p:graphicFrame>
      <p:sp>
        <p:nvSpPr>
          <p:cNvPr id="1305" name="Google Shape;1305;p76"/>
          <p:cNvSpPr/>
          <p:nvPr/>
        </p:nvSpPr>
        <p:spPr>
          <a:xfrm>
            <a:off x="1045075" y="43410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6"/>
          <p:cNvSpPr txBox="1"/>
          <p:nvPr/>
        </p:nvSpPr>
        <p:spPr>
          <a:xfrm>
            <a:off x="0" y="43547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Each address can be associated with multiple people.</a:t>
            </a:r>
            <a:endParaRPr>
              <a:solidFill>
                <a:srgbClr val="000000"/>
              </a:solidFill>
              <a:latin typeface="Roboto"/>
              <a:ea typeface="Roboto"/>
              <a:cs typeface="Roboto"/>
              <a:sym typeface="Roboto"/>
            </a:endParaRPr>
          </a:p>
        </p:txBody>
      </p:sp>
      <p:pic>
        <p:nvPicPr>
          <p:cNvPr id="1307" name="Google Shape;1307;p76"/>
          <p:cNvPicPr preferRelativeResize="0"/>
          <p:nvPr/>
        </p:nvPicPr>
        <p:blipFill rotWithShape="1">
          <a:blip r:embed="rId3">
            <a:alphaModFix/>
          </a:blip>
          <a:srcRect b="1830" l="0" r="0" t="1830"/>
          <a:stretch/>
        </p:blipFill>
        <p:spPr>
          <a:xfrm>
            <a:off x="429768" y="4339200"/>
            <a:ext cx="521208" cy="396118"/>
          </a:xfrm>
          <a:prstGeom prst="rect">
            <a:avLst/>
          </a:prstGeom>
          <a:noFill/>
          <a:ln>
            <a:noFill/>
          </a:ln>
        </p:spPr>
      </p:pic>
      <p:cxnSp>
        <p:nvCxnSpPr>
          <p:cNvPr id="1308" name="Google Shape;1308;p76"/>
          <p:cNvCxnSpPr/>
          <p:nvPr/>
        </p:nvCxnSpPr>
        <p:spPr>
          <a:xfrm>
            <a:off x="2911875" y="1083425"/>
            <a:ext cx="816900" cy="5100"/>
          </a:xfrm>
          <a:prstGeom prst="straightConnector1">
            <a:avLst/>
          </a:prstGeom>
          <a:noFill/>
          <a:ln cap="flat" cmpd="sng" w="38100">
            <a:solidFill>
              <a:srgbClr val="0070C0">
                <a:alpha val="31760"/>
              </a:srgbClr>
            </a:solidFill>
            <a:prstDash val="solid"/>
            <a:miter lim="800000"/>
            <a:headEnd len="sm" w="sm" type="none"/>
            <a:tailEnd len="med" w="med" type="triangle"/>
          </a:ln>
        </p:spPr>
      </p:cxnSp>
      <p:cxnSp>
        <p:nvCxnSpPr>
          <p:cNvPr id="1309" name="Google Shape;1309;p76"/>
          <p:cNvCxnSpPr/>
          <p:nvPr/>
        </p:nvCxnSpPr>
        <p:spPr>
          <a:xfrm>
            <a:off x="2874100" y="1135800"/>
            <a:ext cx="839100" cy="310800"/>
          </a:xfrm>
          <a:prstGeom prst="straightConnector1">
            <a:avLst/>
          </a:prstGeom>
          <a:noFill/>
          <a:ln cap="flat" cmpd="sng" w="38100">
            <a:solidFill>
              <a:srgbClr val="0070C0">
                <a:alpha val="31760"/>
              </a:srgbClr>
            </a:solidFill>
            <a:prstDash val="solid"/>
            <a:miter lim="800000"/>
            <a:headEnd len="sm" w="sm" type="none"/>
            <a:tailEnd len="med" w="med" type="triangle"/>
          </a:ln>
        </p:spPr>
      </p:cxnSp>
      <p:cxnSp>
        <p:nvCxnSpPr>
          <p:cNvPr id="1310" name="Google Shape;1310;p76"/>
          <p:cNvCxnSpPr/>
          <p:nvPr/>
        </p:nvCxnSpPr>
        <p:spPr>
          <a:xfrm>
            <a:off x="2839850" y="1185625"/>
            <a:ext cx="861000" cy="572400"/>
          </a:xfrm>
          <a:prstGeom prst="straightConnector1">
            <a:avLst/>
          </a:prstGeom>
          <a:noFill/>
          <a:ln cap="flat" cmpd="sng" w="38100">
            <a:solidFill>
              <a:srgbClr val="0070C0">
                <a:alpha val="31760"/>
              </a:srgbClr>
            </a:solidFill>
            <a:prstDash val="solid"/>
            <a:miter lim="800000"/>
            <a:headEnd len="sm" w="sm" type="none"/>
            <a:tailEnd len="med" w="med" type="triangle"/>
          </a:ln>
        </p:spPr>
      </p:cxnSp>
      <p:cxnSp>
        <p:nvCxnSpPr>
          <p:cNvPr id="1311" name="Google Shape;1311;p76"/>
          <p:cNvCxnSpPr/>
          <p:nvPr/>
        </p:nvCxnSpPr>
        <p:spPr>
          <a:xfrm>
            <a:off x="2808700" y="1244800"/>
            <a:ext cx="879600" cy="812400"/>
          </a:xfrm>
          <a:prstGeom prst="straightConnector1">
            <a:avLst/>
          </a:prstGeom>
          <a:noFill/>
          <a:ln cap="flat" cmpd="sng" w="38100">
            <a:solidFill>
              <a:srgbClr val="0070C0">
                <a:alpha val="31760"/>
              </a:srgbClr>
            </a:solidFill>
            <a:prstDash val="solid"/>
            <a:miter lim="800000"/>
            <a:headEnd len="sm" w="sm" type="none"/>
            <a:tailEnd len="med" w="med" type="triangle"/>
          </a:ln>
        </p:spPr>
      </p:cxnSp>
      <p:cxnSp>
        <p:nvCxnSpPr>
          <p:cNvPr id="1312" name="Google Shape;1312;p76"/>
          <p:cNvCxnSpPr/>
          <p:nvPr/>
        </p:nvCxnSpPr>
        <p:spPr>
          <a:xfrm>
            <a:off x="2752650" y="1285275"/>
            <a:ext cx="951300" cy="1105200"/>
          </a:xfrm>
          <a:prstGeom prst="straightConnector1">
            <a:avLst/>
          </a:prstGeom>
          <a:noFill/>
          <a:ln cap="flat" cmpd="sng" w="38100">
            <a:solidFill>
              <a:srgbClr val="0070C0">
                <a:alpha val="31760"/>
              </a:srgbClr>
            </a:solidFill>
            <a:prstDash val="solid"/>
            <a:miter lim="800000"/>
            <a:headEnd len="sm" w="sm" type="none"/>
            <a:tailEnd len="med" w="med" type="triangle"/>
          </a:ln>
        </p:spPr>
      </p:cxnSp>
      <p:cxnSp>
        <p:nvCxnSpPr>
          <p:cNvPr id="1313" name="Google Shape;1313;p76"/>
          <p:cNvCxnSpPr/>
          <p:nvPr/>
        </p:nvCxnSpPr>
        <p:spPr>
          <a:xfrm>
            <a:off x="2480000" y="1526225"/>
            <a:ext cx="1239300" cy="1186500"/>
          </a:xfrm>
          <a:prstGeom prst="straightConnector1">
            <a:avLst/>
          </a:prstGeom>
          <a:noFill/>
          <a:ln cap="flat" cmpd="sng" w="38100">
            <a:solidFill>
              <a:srgbClr val="0070C0">
                <a:alpha val="31760"/>
              </a:srgbClr>
            </a:solidFill>
            <a:prstDash val="solid"/>
            <a:miter lim="800000"/>
            <a:headEnd len="sm" w="sm" type="none"/>
            <a:tailEnd len="med" w="med" type="triangle"/>
          </a:ln>
        </p:spPr>
      </p:cxnSp>
      <p:cxnSp>
        <p:nvCxnSpPr>
          <p:cNvPr id="1314" name="Google Shape;1314;p76"/>
          <p:cNvCxnSpPr/>
          <p:nvPr/>
        </p:nvCxnSpPr>
        <p:spPr>
          <a:xfrm>
            <a:off x="2411475" y="1579175"/>
            <a:ext cx="1286100" cy="1392300"/>
          </a:xfrm>
          <a:prstGeom prst="straightConnector1">
            <a:avLst/>
          </a:prstGeom>
          <a:noFill/>
          <a:ln cap="flat" cmpd="sng" w="38100">
            <a:solidFill>
              <a:srgbClr val="0070C0">
                <a:alpha val="31760"/>
              </a:srgbClr>
            </a:solidFill>
            <a:prstDash val="solid"/>
            <a:miter lim="800000"/>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sp>
        <p:nvSpPr>
          <p:cNvPr id="1319" name="Google Shape;1319;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0" name="Google Shape;1320;p7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Many-to-Many Relationship</a:t>
            </a:r>
            <a:endParaRPr sz="2400">
              <a:latin typeface="Roboto Medium"/>
              <a:ea typeface="Roboto Medium"/>
              <a:cs typeface="Roboto Medium"/>
              <a:sym typeface="Roboto Medium"/>
            </a:endParaRPr>
          </a:p>
        </p:txBody>
      </p:sp>
      <p:sp>
        <p:nvSpPr>
          <p:cNvPr id="1321" name="Google Shape;1321;p77"/>
          <p:cNvSpPr/>
          <p:nvPr/>
        </p:nvSpPr>
        <p:spPr>
          <a:xfrm>
            <a:off x="1045025" y="2457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7"/>
          <p:cNvSpPr txBox="1"/>
          <p:nvPr/>
        </p:nvSpPr>
        <p:spPr>
          <a:xfrm>
            <a:off x="0" y="24707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Each child can have more than one parent.</a:t>
            </a:r>
            <a:endParaRPr>
              <a:solidFill>
                <a:srgbClr val="000000"/>
              </a:solidFill>
              <a:latin typeface="Roboto"/>
              <a:ea typeface="Roboto"/>
              <a:cs typeface="Roboto"/>
              <a:sym typeface="Roboto"/>
            </a:endParaRPr>
          </a:p>
        </p:txBody>
      </p:sp>
      <p:sp>
        <p:nvSpPr>
          <p:cNvPr id="1323" name="Google Shape;1323;p77"/>
          <p:cNvSpPr/>
          <p:nvPr/>
        </p:nvSpPr>
        <p:spPr>
          <a:xfrm>
            <a:off x="1045075" y="2969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7"/>
          <p:cNvSpPr txBox="1"/>
          <p:nvPr/>
        </p:nvSpPr>
        <p:spPr>
          <a:xfrm>
            <a:off x="0" y="29831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Each parent can have more than one child.</a:t>
            </a:r>
            <a:endParaRPr>
              <a:solidFill>
                <a:srgbClr val="000000"/>
              </a:solidFill>
              <a:latin typeface="Roboto"/>
              <a:ea typeface="Roboto"/>
              <a:cs typeface="Roboto"/>
              <a:sym typeface="Roboto"/>
            </a:endParaRPr>
          </a:p>
        </p:txBody>
      </p:sp>
      <p:pic>
        <p:nvPicPr>
          <p:cNvPr id="1325" name="Google Shape;1325;p77"/>
          <p:cNvPicPr preferRelativeResize="0"/>
          <p:nvPr/>
        </p:nvPicPr>
        <p:blipFill rotWithShape="1">
          <a:blip r:embed="rId3">
            <a:alphaModFix/>
          </a:blip>
          <a:srcRect b="1830" l="0" r="0" t="1830"/>
          <a:stretch/>
        </p:blipFill>
        <p:spPr>
          <a:xfrm>
            <a:off x="429768" y="2466988"/>
            <a:ext cx="521208" cy="396118"/>
          </a:xfrm>
          <a:prstGeom prst="rect">
            <a:avLst/>
          </a:prstGeom>
          <a:noFill/>
          <a:ln>
            <a:noFill/>
          </a:ln>
        </p:spPr>
      </p:pic>
      <p:pic>
        <p:nvPicPr>
          <p:cNvPr id="1326" name="Google Shape;1326;p77"/>
          <p:cNvPicPr preferRelativeResize="0"/>
          <p:nvPr/>
        </p:nvPicPr>
        <p:blipFill rotWithShape="1">
          <a:blip r:embed="rId3">
            <a:alphaModFix/>
          </a:blip>
          <a:srcRect b="1830" l="0" r="0" t="1830"/>
          <a:stretch/>
        </p:blipFill>
        <p:spPr>
          <a:xfrm>
            <a:off x="429768" y="2967600"/>
            <a:ext cx="521208" cy="396118"/>
          </a:xfrm>
          <a:prstGeom prst="rect">
            <a:avLst/>
          </a:prstGeom>
          <a:noFill/>
          <a:ln>
            <a:noFill/>
          </a:ln>
        </p:spPr>
      </p:pic>
      <p:graphicFrame>
        <p:nvGraphicFramePr>
          <p:cNvPr id="1327" name="Google Shape;1327;p77"/>
          <p:cNvGraphicFramePr/>
          <p:nvPr/>
        </p:nvGraphicFramePr>
        <p:xfrm>
          <a:off x="429775" y="828775"/>
          <a:ext cx="3000000" cy="3000000"/>
        </p:xfrm>
        <a:graphic>
          <a:graphicData uri="http://schemas.openxmlformats.org/drawingml/2006/table">
            <a:tbl>
              <a:tblPr>
                <a:noFill/>
                <a:tableStyleId>{9908671C-A743-414B-A679-BAE268FB4EDB}</a:tableStyleId>
              </a:tblPr>
              <a:tblGrid>
                <a:gridCol w="438650"/>
                <a:gridCol w="1119050"/>
                <a:gridCol w="382850"/>
                <a:gridCol w="500725"/>
                <a:gridCol w="1771575"/>
              </a:tblGrid>
              <a:tr h="209050">
                <a:tc>
                  <a:txBody>
                    <a:bodyPr/>
                    <a:lstStyle/>
                    <a:p>
                      <a:pPr indent="0" lvl="0" marL="0" rtl="0" algn="l">
                        <a:spcBef>
                          <a:spcPts val="0"/>
                        </a:spcBef>
                        <a:spcAft>
                          <a:spcPts val="0"/>
                        </a:spcAft>
                        <a:buNone/>
                      </a:pPr>
                      <a:r>
                        <a:rPr b="1" lang="en" sz="1000">
                          <a:latin typeface="Roboto"/>
                          <a:ea typeface="Roboto"/>
                          <a:cs typeface="Roboto"/>
                          <a:sym typeface="Roboto"/>
                        </a:rPr>
                        <a:t>ID</a:t>
                      </a:r>
                      <a:endParaRPr b="1" sz="10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b="1" lang="en" sz="1000">
                          <a:latin typeface="Roboto"/>
                          <a:ea typeface="Roboto"/>
                          <a:cs typeface="Roboto"/>
                          <a:sym typeface="Roboto"/>
                        </a:rPr>
                        <a:t>Child</a:t>
                      </a:r>
                      <a:endParaRPr b="1"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t/>
                      </a:r>
                      <a:endParaRPr b="1"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b="1" lang="en" sz="1000">
                          <a:latin typeface="Roboto"/>
                          <a:ea typeface="Roboto"/>
                          <a:cs typeface="Roboto"/>
                          <a:sym typeface="Roboto"/>
                        </a:rPr>
                        <a:t>ID</a:t>
                      </a:r>
                      <a:endParaRPr b="1" sz="10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b="1" lang="en" sz="1000">
                          <a:latin typeface="Roboto"/>
                          <a:ea typeface="Roboto"/>
                          <a:cs typeface="Roboto"/>
                          <a:sym typeface="Roboto"/>
                        </a:rPr>
                        <a:t>Parent</a:t>
                      </a:r>
                      <a:endParaRPr b="1" sz="1000">
                        <a:latin typeface="Roboto"/>
                        <a:ea typeface="Roboto"/>
                        <a:cs typeface="Roboto"/>
                        <a:sym typeface="Roboto"/>
                      </a:endParaRPr>
                    </a:p>
                  </a:txBody>
                  <a:tcPr marT="9125" marB="9125" marR="91425" marL="91425"/>
                </a:tc>
              </a:tr>
              <a:tr h="408500">
                <a:tc>
                  <a:txBody>
                    <a:bodyPr/>
                    <a:lstStyle/>
                    <a:p>
                      <a:pPr indent="0" lvl="0" marL="0" rtl="0" algn="r">
                        <a:spcBef>
                          <a:spcPts val="0"/>
                        </a:spcBef>
                        <a:spcAft>
                          <a:spcPts val="0"/>
                        </a:spcAft>
                        <a:buNone/>
                      </a:pPr>
                      <a:r>
                        <a:rPr lang="en" sz="1800">
                          <a:latin typeface="Roboto"/>
                          <a:ea typeface="Roboto"/>
                          <a:cs typeface="Roboto"/>
                          <a:sym typeface="Roboto"/>
                        </a:rPr>
                        <a:t>1</a:t>
                      </a:r>
                      <a:endParaRPr sz="18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800">
                          <a:latin typeface="Roboto"/>
                          <a:ea typeface="Roboto"/>
                          <a:cs typeface="Roboto"/>
                          <a:sym typeface="Roboto"/>
                        </a:rPr>
                        <a:t>Bart</a:t>
                      </a:r>
                      <a:endParaRPr sz="18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t/>
                      </a:r>
                      <a:endParaRPr sz="18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800">
                          <a:latin typeface="Roboto"/>
                          <a:ea typeface="Roboto"/>
                          <a:cs typeface="Roboto"/>
                          <a:sym typeface="Roboto"/>
                        </a:rPr>
                        <a:t>11</a:t>
                      </a:r>
                      <a:endParaRPr sz="18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800">
                          <a:latin typeface="Roboto"/>
                          <a:ea typeface="Roboto"/>
                          <a:cs typeface="Roboto"/>
                          <a:sym typeface="Roboto"/>
                        </a:rPr>
                        <a:t>Homer</a:t>
                      </a:r>
                      <a:endParaRPr sz="1800">
                        <a:latin typeface="Roboto"/>
                        <a:ea typeface="Roboto"/>
                        <a:cs typeface="Roboto"/>
                        <a:sym typeface="Roboto"/>
                      </a:endParaRPr>
                    </a:p>
                  </a:txBody>
                  <a:tcPr marT="9125" marB="9125" marR="91425" marL="91425"/>
                </a:tc>
              </a:tr>
              <a:tr h="408500">
                <a:tc>
                  <a:txBody>
                    <a:bodyPr/>
                    <a:lstStyle/>
                    <a:p>
                      <a:pPr indent="0" lvl="0" marL="0" rtl="0" algn="r">
                        <a:spcBef>
                          <a:spcPts val="0"/>
                        </a:spcBef>
                        <a:spcAft>
                          <a:spcPts val="0"/>
                        </a:spcAft>
                        <a:buNone/>
                      </a:pPr>
                      <a:r>
                        <a:rPr lang="en" sz="1800">
                          <a:latin typeface="Roboto"/>
                          <a:ea typeface="Roboto"/>
                          <a:cs typeface="Roboto"/>
                          <a:sym typeface="Roboto"/>
                        </a:rPr>
                        <a:t>2</a:t>
                      </a:r>
                      <a:endParaRPr sz="18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800">
                          <a:latin typeface="Roboto"/>
                          <a:ea typeface="Roboto"/>
                          <a:cs typeface="Roboto"/>
                          <a:sym typeface="Roboto"/>
                        </a:rPr>
                        <a:t>Lisa</a:t>
                      </a:r>
                      <a:endParaRPr sz="18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t/>
                      </a:r>
                      <a:endParaRPr sz="18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800">
                          <a:latin typeface="Roboto"/>
                          <a:ea typeface="Roboto"/>
                          <a:cs typeface="Roboto"/>
                          <a:sym typeface="Roboto"/>
                        </a:rPr>
                        <a:t>12</a:t>
                      </a:r>
                      <a:endParaRPr sz="18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800">
                          <a:latin typeface="Roboto"/>
                          <a:ea typeface="Roboto"/>
                          <a:cs typeface="Roboto"/>
                          <a:sym typeface="Roboto"/>
                        </a:rPr>
                        <a:t>Marge</a:t>
                      </a:r>
                      <a:endParaRPr sz="1800">
                        <a:latin typeface="Roboto"/>
                        <a:ea typeface="Roboto"/>
                        <a:cs typeface="Roboto"/>
                        <a:sym typeface="Roboto"/>
                      </a:endParaRPr>
                    </a:p>
                  </a:txBody>
                  <a:tcPr marT="9125" marB="9125" marR="91425" marL="91425"/>
                </a:tc>
              </a:tr>
              <a:tr h="408500">
                <a:tc>
                  <a:txBody>
                    <a:bodyPr/>
                    <a:lstStyle/>
                    <a:p>
                      <a:pPr indent="0" lvl="0" marL="0" rtl="0" algn="r">
                        <a:spcBef>
                          <a:spcPts val="0"/>
                        </a:spcBef>
                        <a:spcAft>
                          <a:spcPts val="0"/>
                        </a:spcAft>
                        <a:buNone/>
                      </a:pPr>
                      <a:r>
                        <a:rPr lang="en" sz="1800">
                          <a:latin typeface="Roboto"/>
                          <a:ea typeface="Roboto"/>
                          <a:cs typeface="Roboto"/>
                          <a:sym typeface="Roboto"/>
                        </a:rPr>
                        <a:t>3</a:t>
                      </a:r>
                      <a:endParaRPr sz="18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800">
                          <a:latin typeface="Roboto"/>
                          <a:ea typeface="Roboto"/>
                          <a:cs typeface="Roboto"/>
                          <a:sym typeface="Roboto"/>
                        </a:rPr>
                        <a:t>Maggie</a:t>
                      </a:r>
                      <a:endParaRPr sz="18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t/>
                      </a:r>
                      <a:endParaRPr sz="18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t/>
                      </a:r>
                      <a:endParaRPr sz="18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t/>
                      </a:r>
                      <a:endParaRPr sz="1800">
                        <a:latin typeface="Roboto"/>
                        <a:ea typeface="Roboto"/>
                        <a:cs typeface="Roboto"/>
                        <a:sym typeface="Roboto"/>
                      </a:endParaRPr>
                    </a:p>
                  </a:txBody>
                  <a:tcPr marT="9125" marB="91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3" name="Google Shape;1333;p7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Many-to-Many Relationship</a:t>
            </a:r>
            <a:endParaRPr sz="2400">
              <a:latin typeface="Roboto Medium"/>
              <a:ea typeface="Roboto Medium"/>
              <a:cs typeface="Roboto Medium"/>
              <a:sym typeface="Roboto Medium"/>
            </a:endParaRPr>
          </a:p>
        </p:txBody>
      </p:sp>
      <p:sp>
        <p:nvSpPr>
          <p:cNvPr id="1334" name="Google Shape;1334;p78"/>
          <p:cNvSpPr/>
          <p:nvPr/>
        </p:nvSpPr>
        <p:spPr>
          <a:xfrm>
            <a:off x="1045025" y="2838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8"/>
          <p:cNvSpPr txBox="1"/>
          <p:nvPr/>
        </p:nvSpPr>
        <p:spPr>
          <a:xfrm>
            <a:off x="0" y="28517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Each child can have more than one parent.</a:t>
            </a:r>
            <a:endParaRPr>
              <a:solidFill>
                <a:srgbClr val="000000"/>
              </a:solidFill>
              <a:latin typeface="Roboto"/>
              <a:ea typeface="Roboto"/>
              <a:cs typeface="Roboto"/>
              <a:sym typeface="Roboto"/>
            </a:endParaRPr>
          </a:p>
        </p:txBody>
      </p:sp>
      <p:sp>
        <p:nvSpPr>
          <p:cNvPr id="1336" name="Google Shape;1336;p78"/>
          <p:cNvSpPr/>
          <p:nvPr/>
        </p:nvSpPr>
        <p:spPr>
          <a:xfrm>
            <a:off x="1045075" y="3350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8"/>
          <p:cNvSpPr txBox="1"/>
          <p:nvPr/>
        </p:nvSpPr>
        <p:spPr>
          <a:xfrm>
            <a:off x="0" y="33641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Each parent can have more than one child.</a:t>
            </a:r>
            <a:endParaRPr>
              <a:solidFill>
                <a:srgbClr val="000000"/>
              </a:solidFill>
              <a:latin typeface="Roboto"/>
              <a:ea typeface="Roboto"/>
              <a:cs typeface="Roboto"/>
              <a:sym typeface="Roboto"/>
            </a:endParaRPr>
          </a:p>
        </p:txBody>
      </p:sp>
      <p:pic>
        <p:nvPicPr>
          <p:cNvPr id="1338" name="Google Shape;1338;p78"/>
          <p:cNvPicPr preferRelativeResize="0"/>
          <p:nvPr/>
        </p:nvPicPr>
        <p:blipFill rotWithShape="1">
          <a:blip r:embed="rId3">
            <a:alphaModFix/>
          </a:blip>
          <a:srcRect b="1830" l="0" r="0" t="1830"/>
          <a:stretch/>
        </p:blipFill>
        <p:spPr>
          <a:xfrm>
            <a:off x="429768" y="2847988"/>
            <a:ext cx="521208" cy="396118"/>
          </a:xfrm>
          <a:prstGeom prst="rect">
            <a:avLst/>
          </a:prstGeom>
          <a:noFill/>
          <a:ln>
            <a:noFill/>
          </a:ln>
        </p:spPr>
      </p:pic>
      <p:pic>
        <p:nvPicPr>
          <p:cNvPr id="1339" name="Google Shape;1339;p78"/>
          <p:cNvPicPr preferRelativeResize="0"/>
          <p:nvPr/>
        </p:nvPicPr>
        <p:blipFill rotWithShape="1">
          <a:blip r:embed="rId3">
            <a:alphaModFix/>
          </a:blip>
          <a:srcRect b="1830" l="0" r="0" t="1830"/>
          <a:stretch/>
        </p:blipFill>
        <p:spPr>
          <a:xfrm>
            <a:off x="429768" y="3348600"/>
            <a:ext cx="521208" cy="396118"/>
          </a:xfrm>
          <a:prstGeom prst="rect">
            <a:avLst/>
          </a:prstGeom>
          <a:noFill/>
          <a:ln>
            <a:noFill/>
          </a:ln>
        </p:spPr>
      </p:pic>
      <p:graphicFrame>
        <p:nvGraphicFramePr>
          <p:cNvPr id="1340" name="Google Shape;1340;p78"/>
          <p:cNvGraphicFramePr/>
          <p:nvPr/>
        </p:nvGraphicFramePr>
        <p:xfrm>
          <a:off x="429775" y="835638"/>
          <a:ext cx="3000000" cy="3000000"/>
        </p:xfrm>
        <a:graphic>
          <a:graphicData uri="http://schemas.openxmlformats.org/drawingml/2006/table">
            <a:tbl>
              <a:tblPr>
                <a:noFill/>
                <a:tableStyleId>{9908671C-A743-414B-A679-BAE268FB4EDB}</a:tableStyleId>
              </a:tblPr>
              <a:tblGrid>
                <a:gridCol w="615300"/>
                <a:gridCol w="1070150"/>
                <a:gridCol w="738175"/>
                <a:gridCol w="1101300"/>
              </a:tblGrid>
              <a:tr h="134225">
                <a:tc>
                  <a:txBody>
                    <a:bodyPr/>
                    <a:lstStyle/>
                    <a:p>
                      <a:pPr indent="0" lvl="0" marL="0" rtl="0" algn="l">
                        <a:spcBef>
                          <a:spcPts val="0"/>
                        </a:spcBef>
                        <a:spcAft>
                          <a:spcPts val="0"/>
                        </a:spcAft>
                        <a:buNone/>
                      </a:pPr>
                      <a:r>
                        <a:rPr b="1" lang="en" sz="1000">
                          <a:latin typeface="Roboto"/>
                          <a:ea typeface="Roboto"/>
                          <a:cs typeface="Roboto"/>
                          <a:sym typeface="Roboto"/>
                        </a:rPr>
                        <a:t>ChildID</a:t>
                      </a:r>
                      <a:endParaRPr b="1" sz="1000">
                        <a:latin typeface="Roboto"/>
                        <a:ea typeface="Roboto"/>
                        <a:cs typeface="Roboto"/>
                        <a:sym typeface="Roboto"/>
                      </a:endParaRPr>
                    </a:p>
                  </a:txBody>
                  <a:tcPr marT="36575" marB="9125" marR="91425" marL="91425">
                    <a:solidFill>
                      <a:srgbClr val="F7EF6A">
                        <a:alpha val="63460"/>
                      </a:srgbClr>
                    </a:solidFill>
                  </a:tcPr>
                </a:tc>
                <a:tc>
                  <a:txBody>
                    <a:bodyPr/>
                    <a:lstStyle/>
                    <a:p>
                      <a:pPr indent="0" lvl="0" marL="0" rtl="0" algn="l">
                        <a:spcBef>
                          <a:spcPts val="0"/>
                        </a:spcBef>
                        <a:spcAft>
                          <a:spcPts val="0"/>
                        </a:spcAft>
                        <a:buNone/>
                      </a:pPr>
                      <a:r>
                        <a:rPr b="1" lang="en" sz="1000">
                          <a:latin typeface="Roboto"/>
                          <a:ea typeface="Roboto"/>
                          <a:cs typeface="Roboto"/>
                          <a:sym typeface="Roboto"/>
                        </a:rPr>
                        <a:t>Child</a:t>
                      </a:r>
                      <a:endParaRPr b="1" sz="1000">
                        <a:latin typeface="Roboto"/>
                        <a:ea typeface="Roboto"/>
                        <a:cs typeface="Roboto"/>
                        <a:sym typeface="Roboto"/>
                      </a:endParaRPr>
                    </a:p>
                  </a:txBody>
                  <a:tcPr marT="36575" marB="9125" marR="91425" marL="91425"/>
                </a:tc>
                <a:tc>
                  <a:txBody>
                    <a:bodyPr/>
                    <a:lstStyle/>
                    <a:p>
                      <a:pPr indent="0" lvl="0" marL="0" rtl="0" algn="l">
                        <a:spcBef>
                          <a:spcPts val="0"/>
                        </a:spcBef>
                        <a:spcAft>
                          <a:spcPts val="0"/>
                        </a:spcAft>
                        <a:buNone/>
                      </a:pPr>
                      <a:r>
                        <a:rPr b="1" lang="en" sz="1000">
                          <a:latin typeface="Roboto"/>
                          <a:ea typeface="Roboto"/>
                          <a:cs typeface="Roboto"/>
                          <a:sym typeface="Roboto"/>
                        </a:rPr>
                        <a:t>ParentID</a:t>
                      </a:r>
                      <a:endParaRPr b="1" sz="1000">
                        <a:latin typeface="Roboto"/>
                        <a:ea typeface="Roboto"/>
                        <a:cs typeface="Roboto"/>
                        <a:sym typeface="Roboto"/>
                      </a:endParaRPr>
                    </a:p>
                  </a:txBody>
                  <a:tcPr marT="36575" marB="9125" marR="91425" marL="91425">
                    <a:solidFill>
                      <a:srgbClr val="AFCA54">
                        <a:alpha val="61150"/>
                      </a:srgbClr>
                    </a:solidFill>
                  </a:tcPr>
                </a:tc>
                <a:tc>
                  <a:txBody>
                    <a:bodyPr/>
                    <a:lstStyle/>
                    <a:p>
                      <a:pPr indent="0" lvl="0" marL="0" rtl="0" algn="l">
                        <a:spcBef>
                          <a:spcPts val="0"/>
                        </a:spcBef>
                        <a:spcAft>
                          <a:spcPts val="0"/>
                        </a:spcAft>
                        <a:buNone/>
                      </a:pPr>
                      <a:r>
                        <a:rPr b="1" lang="en" sz="1000">
                          <a:latin typeface="Roboto"/>
                          <a:ea typeface="Roboto"/>
                          <a:cs typeface="Roboto"/>
                          <a:sym typeface="Roboto"/>
                        </a:rPr>
                        <a:t>Parent</a:t>
                      </a:r>
                      <a:endParaRPr b="1" sz="1000">
                        <a:latin typeface="Roboto"/>
                        <a:ea typeface="Roboto"/>
                        <a:cs typeface="Roboto"/>
                        <a:sym typeface="Roboto"/>
                      </a:endParaRPr>
                    </a:p>
                  </a:txBody>
                  <a:tcPr marT="36575" marB="9125" marR="91425" marL="91425"/>
                </a:tc>
              </a:tr>
              <a:tr h="262275">
                <a:tc>
                  <a:txBody>
                    <a:bodyPr/>
                    <a:lstStyle/>
                    <a:p>
                      <a:pPr indent="0" lvl="0" marL="0" rtl="0" algn="r">
                        <a:spcBef>
                          <a:spcPts val="0"/>
                        </a:spcBef>
                        <a:spcAft>
                          <a:spcPts val="0"/>
                        </a:spcAft>
                        <a:buNone/>
                      </a:pPr>
                      <a:r>
                        <a:rPr lang="en" sz="1600">
                          <a:latin typeface="Roboto"/>
                          <a:ea typeface="Roboto"/>
                          <a:cs typeface="Roboto"/>
                          <a:sym typeface="Roboto"/>
                        </a:rPr>
                        <a:t>1</a:t>
                      </a:r>
                      <a:endParaRPr sz="16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Bart</a:t>
                      </a:r>
                      <a:endParaRPr sz="16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600">
                          <a:latin typeface="Roboto"/>
                          <a:ea typeface="Roboto"/>
                          <a:cs typeface="Roboto"/>
                          <a:sym typeface="Roboto"/>
                        </a:rPr>
                        <a:t>11</a:t>
                      </a:r>
                      <a:endParaRPr sz="1600">
                        <a:latin typeface="Roboto"/>
                        <a:ea typeface="Roboto"/>
                        <a:cs typeface="Roboto"/>
                        <a:sym typeface="Roboto"/>
                      </a:endParaRPr>
                    </a:p>
                  </a:txBody>
                  <a:tcPr marT="9125" marB="9125" marR="91425" marL="91425">
                    <a:solidFill>
                      <a:srgbClr val="AFCA54">
                        <a:alpha val="6115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Homer</a:t>
                      </a:r>
                      <a:endParaRPr sz="1600">
                        <a:latin typeface="Roboto"/>
                        <a:ea typeface="Roboto"/>
                        <a:cs typeface="Roboto"/>
                        <a:sym typeface="Roboto"/>
                      </a:endParaRPr>
                    </a:p>
                  </a:txBody>
                  <a:tcPr marT="9125" marB="9125" marR="91425" marL="91425"/>
                </a:tc>
              </a:tr>
              <a:tr h="262275">
                <a:tc>
                  <a:txBody>
                    <a:bodyPr/>
                    <a:lstStyle/>
                    <a:p>
                      <a:pPr indent="0" lvl="0" marL="0" rtl="0" algn="r">
                        <a:spcBef>
                          <a:spcPts val="0"/>
                        </a:spcBef>
                        <a:spcAft>
                          <a:spcPts val="0"/>
                        </a:spcAft>
                        <a:buNone/>
                      </a:pPr>
                      <a:r>
                        <a:rPr lang="en" sz="1600">
                          <a:latin typeface="Roboto"/>
                          <a:ea typeface="Roboto"/>
                          <a:cs typeface="Roboto"/>
                          <a:sym typeface="Roboto"/>
                        </a:rPr>
                        <a:t>1</a:t>
                      </a:r>
                      <a:endParaRPr sz="16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Bart</a:t>
                      </a:r>
                      <a:endParaRPr sz="16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600">
                          <a:latin typeface="Roboto"/>
                          <a:ea typeface="Roboto"/>
                          <a:cs typeface="Roboto"/>
                          <a:sym typeface="Roboto"/>
                        </a:rPr>
                        <a:t>12</a:t>
                      </a:r>
                      <a:endParaRPr sz="1600">
                        <a:latin typeface="Roboto"/>
                        <a:ea typeface="Roboto"/>
                        <a:cs typeface="Roboto"/>
                        <a:sym typeface="Roboto"/>
                      </a:endParaRPr>
                    </a:p>
                  </a:txBody>
                  <a:tcPr marT="9125" marB="9125" marR="91425" marL="91425">
                    <a:lnB cap="flat" cmpd="sng" w="9525">
                      <a:solidFill>
                        <a:srgbClr val="9E9E9E"/>
                      </a:solidFill>
                      <a:prstDash val="solid"/>
                      <a:round/>
                      <a:headEnd len="sm" w="sm" type="none"/>
                      <a:tailEnd len="sm" w="sm" type="none"/>
                    </a:lnB>
                    <a:solidFill>
                      <a:srgbClr val="AFCA54">
                        <a:alpha val="6115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Marge</a:t>
                      </a:r>
                      <a:endParaRPr sz="1600">
                        <a:latin typeface="Roboto"/>
                        <a:ea typeface="Roboto"/>
                        <a:cs typeface="Roboto"/>
                        <a:sym typeface="Roboto"/>
                      </a:endParaRPr>
                    </a:p>
                  </a:txBody>
                  <a:tcPr marT="9125" marB="9125" marR="91425" marL="91425">
                    <a:lnB cap="flat" cmpd="sng" w="9525">
                      <a:solidFill>
                        <a:srgbClr val="9E9E9E"/>
                      </a:solidFill>
                      <a:prstDash val="solid"/>
                      <a:round/>
                      <a:headEnd len="sm" w="sm" type="none"/>
                      <a:tailEnd len="sm" w="sm" type="none"/>
                    </a:lnB>
                  </a:tcPr>
                </a:tc>
              </a:tr>
              <a:tr h="262275">
                <a:tc>
                  <a:txBody>
                    <a:bodyPr/>
                    <a:lstStyle/>
                    <a:p>
                      <a:pPr indent="0" lvl="0" marL="0" rtl="0" algn="r">
                        <a:spcBef>
                          <a:spcPts val="0"/>
                        </a:spcBef>
                        <a:spcAft>
                          <a:spcPts val="0"/>
                        </a:spcAft>
                        <a:buNone/>
                      </a:pPr>
                      <a:r>
                        <a:rPr lang="en" sz="1600">
                          <a:latin typeface="Roboto"/>
                          <a:ea typeface="Roboto"/>
                          <a:cs typeface="Roboto"/>
                          <a:sym typeface="Roboto"/>
                        </a:rPr>
                        <a:t>2</a:t>
                      </a:r>
                      <a:endParaRPr sz="16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Lisa</a:t>
                      </a:r>
                      <a:endParaRPr sz="1600">
                        <a:latin typeface="Roboto"/>
                        <a:ea typeface="Roboto"/>
                        <a:cs typeface="Roboto"/>
                        <a:sym typeface="Roboto"/>
                      </a:endParaRPr>
                    </a:p>
                  </a:txBody>
                  <a:tcPr marT="9125" marB="91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1600">
                          <a:latin typeface="Roboto"/>
                          <a:ea typeface="Roboto"/>
                          <a:cs typeface="Roboto"/>
                          <a:sym typeface="Roboto"/>
                        </a:rPr>
                        <a:t>11</a:t>
                      </a:r>
                      <a:endParaRPr sz="16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FCA54">
                        <a:alpha val="6115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Homer</a:t>
                      </a:r>
                      <a:endParaRPr sz="16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275">
                <a:tc>
                  <a:txBody>
                    <a:bodyPr/>
                    <a:lstStyle/>
                    <a:p>
                      <a:pPr indent="0" lvl="0" marL="0" rtl="0" algn="r">
                        <a:spcBef>
                          <a:spcPts val="0"/>
                        </a:spcBef>
                        <a:spcAft>
                          <a:spcPts val="0"/>
                        </a:spcAft>
                        <a:buNone/>
                      </a:pPr>
                      <a:r>
                        <a:rPr lang="en" sz="1600">
                          <a:latin typeface="Roboto"/>
                          <a:ea typeface="Roboto"/>
                          <a:cs typeface="Roboto"/>
                          <a:sym typeface="Roboto"/>
                        </a:rPr>
                        <a:t>2</a:t>
                      </a:r>
                      <a:endParaRPr sz="16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Lisa</a:t>
                      </a:r>
                      <a:endParaRPr sz="1600">
                        <a:latin typeface="Roboto"/>
                        <a:ea typeface="Roboto"/>
                        <a:cs typeface="Roboto"/>
                        <a:sym typeface="Roboto"/>
                      </a:endParaRPr>
                    </a:p>
                  </a:txBody>
                  <a:tcPr marT="9125" marB="91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1600">
                          <a:latin typeface="Roboto"/>
                          <a:ea typeface="Roboto"/>
                          <a:cs typeface="Roboto"/>
                          <a:sym typeface="Roboto"/>
                        </a:rPr>
                        <a:t>12</a:t>
                      </a:r>
                      <a:endParaRPr sz="16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FCA54">
                        <a:alpha val="6115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Marge</a:t>
                      </a:r>
                      <a:endParaRPr sz="16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275">
                <a:tc>
                  <a:txBody>
                    <a:bodyPr/>
                    <a:lstStyle/>
                    <a:p>
                      <a:pPr indent="0" lvl="0" marL="0" rtl="0" algn="r">
                        <a:spcBef>
                          <a:spcPts val="0"/>
                        </a:spcBef>
                        <a:spcAft>
                          <a:spcPts val="0"/>
                        </a:spcAft>
                        <a:buNone/>
                      </a:pPr>
                      <a:r>
                        <a:rPr lang="en" sz="1600">
                          <a:latin typeface="Roboto"/>
                          <a:ea typeface="Roboto"/>
                          <a:cs typeface="Roboto"/>
                          <a:sym typeface="Roboto"/>
                        </a:rPr>
                        <a:t>3</a:t>
                      </a:r>
                      <a:endParaRPr sz="16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Maggie</a:t>
                      </a:r>
                      <a:endParaRPr sz="1600">
                        <a:latin typeface="Roboto"/>
                        <a:ea typeface="Roboto"/>
                        <a:cs typeface="Roboto"/>
                        <a:sym typeface="Roboto"/>
                      </a:endParaRPr>
                    </a:p>
                  </a:txBody>
                  <a:tcPr marT="9125" marB="91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1600">
                          <a:latin typeface="Roboto"/>
                          <a:ea typeface="Roboto"/>
                          <a:cs typeface="Roboto"/>
                          <a:sym typeface="Roboto"/>
                        </a:rPr>
                        <a:t>11</a:t>
                      </a:r>
                      <a:endParaRPr sz="16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FCA54">
                        <a:alpha val="6115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Homer</a:t>
                      </a:r>
                      <a:endParaRPr sz="16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275">
                <a:tc>
                  <a:txBody>
                    <a:bodyPr/>
                    <a:lstStyle/>
                    <a:p>
                      <a:pPr indent="0" lvl="0" marL="0" rtl="0" algn="r">
                        <a:spcBef>
                          <a:spcPts val="0"/>
                        </a:spcBef>
                        <a:spcAft>
                          <a:spcPts val="0"/>
                        </a:spcAft>
                        <a:buNone/>
                      </a:pPr>
                      <a:r>
                        <a:rPr lang="en" sz="1600">
                          <a:latin typeface="Roboto"/>
                          <a:ea typeface="Roboto"/>
                          <a:cs typeface="Roboto"/>
                          <a:sym typeface="Roboto"/>
                        </a:rPr>
                        <a:t>3</a:t>
                      </a:r>
                      <a:endParaRPr sz="1600">
                        <a:latin typeface="Roboto"/>
                        <a:ea typeface="Roboto"/>
                        <a:cs typeface="Roboto"/>
                        <a:sym typeface="Roboto"/>
                      </a:endParaRPr>
                    </a:p>
                  </a:txBody>
                  <a:tcPr marT="9125" marB="9125" marR="91425" marL="91425">
                    <a:solidFill>
                      <a:srgbClr val="F7EF6A">
                        <a:alpha val="6346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Maggie</a:t>
                      </a:r>
                      <a:endParaRPr sz="1600">
                        <a:latin typeface="Roboto"/>
                        <a:ea typeface="Roboto"/>
                        <a:cs typeface="Roboto"/>
                        <a:sym typeface="Roboto"/>
                      </a:endParaRPr>
                    </a:p>
                  </a:txBody>
                  <a:tcPr marT="9125" marB="9125" marR="91425" marL="91425">
                    <a:lnR cap="flat" cmpd="sng" w="9525">
                      <a:solidFill>
                        <a:srgbClr val="9E9E9E"/>
                      </a:solidFill>
                      <a:prstDash val="solid"/>
                      <a:round/>
                      <a:headEnd len="sm" w="sm" type="none"/>
                      <a:tailEnd len="sm" w="sm" type="none"/>
                    </a:lnR>
                  </a:tcPr>
                </a:tc>
                <a:tc>
                  <a:txBody>
                    <a:bodyPr/>
                    <a:lstStyle/>
                    <a:p>
                      <a:pPr indent="0" lvl="0" marL="0" rtl="0" algn="r">
                        <a:spcBef>
                          <a:spcPts val="0"/>
                        </a:spcBef>
                        <a:spcAft>
                          <a:spcPts val="0"/>
                        </a:spcAft>
                        <a:buNone/>
                      </a:pPr>
                      <a:r>
                        <a:rPr lang="en" sz="1600">
                          <a:latin typeface="Roboto"/>
                          <a:ea typeface="Roboto"/>
                          <a:cs typeface="Roboto"/>
                          <a:sym typeface="Roboto"/>
                        </a:rPr>
                        <a:t>12</a:t>
                      </a:r>
                      <a:endParaRPr sz="16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FCA54">
                        <a:alpha val="61150"/>
                      </a:srgbClr>
                    </a:solidFill>
                  </a:tcPr>
                </a:tc>
                <a:tc>
                  <a:txBody>
                    <a:bodyPr/>
                    <a:lstStyle/>
                    <a:p>
                      <a:pPr indent="0" lvl="0" marL="0" rtl="0" algn="l">
                        <a:spcBef>
                          <a:spcPts val="0"/>
                        </a:spcBef>
                        <a:spcAft>
                          <a:spcPts val="0"/>
                        </a:spcAft>
                        <a:buNone/>
                      </a:pPr>
                      <a:r>
                        <a:rPr lang="en" sz="1600">
                          <a:latin typeface="Roboto"/>
                          <a:ea typeface="Roboto"/>
                          <a:cs typeface="Roboto"/>
                          <a:sym typeface="Roboto"/>
                        </a:rPr>
                        <a:t>Marge</a:t>
                      </a:r>
                      <a:endParaRPr sz="1600">
                        <a:latin typeface="Roboto"/>
                        <a:ea typeface="Roboto"/>
                        <a:cs typeface="Roboto"/>
                        <a:sym typeface="Roboto"/>
                      </a:endParaRPr>
                    </a:p>
                  </a:txBody>
                  <a:tcPr marT="9125" marB="91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41" name="Google Shape;1341;p78"/>
          <p:cNvSpPr/>
          <p:nvPr/>
        </p:nvSpPr>
        <p:spPr>
          <a:xfrm>
            <a:off x="1045075" y="38838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8"/>
          <p:cNvSpPr txBox="1"/>
          <p:nvPr/>
        </p:nvSpPr>
        <p:spPr>
          <a:xfrm>
            <a:off x="0" y="38975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The two tables are joined in a junction table.</a:t>
            </a:r>
            <a:endParaRPr>
              <a:solidFill>
                <a:srgbClr val="000000"/>
              </a:solidFill>
              <a:latin typeface="Roboto"/>
              <a:ea typeface="Roboto"/>
              <a:cs typeface="Roboto"/>
              <a:sym typeface="Roboto"/>
            </a:endParaRPr>
          </a:p>
        </p:txBody>
      </p:sp>
      <p:pic>
        <p:nvPicPr>
          <p:cNvPr id="1343" name="Google Shape;1343;p78"/>
          <p:cNvPicPr preferRelativeResize="0"/>
          <p:nvPr/>
        </p:nvPicPr>
        <p:blipFill rotWithShape="1">
          <a:blip r:embed="rId3">
            <a:alphaModFix/>
          </a:blip>
          <a:srcRect b="1830" l="0" r="0" t="1830"/>
          <a:stretch/>
        </p:blipFill>
        <p:spPr>
          <a:xfrm>
            <a:off x="429768" y="3882000"/>
            <a:ext cx="521208" cy="3961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cxnSp>
        <p:nvCxnSpPr>
          <p:cNvPr id="1348" name="Google Shape;1348;p79"/>
          <p:cNvCxnSpPr/>
          <p:nvPr/>
        </p:nvCxnSpPr>
        <p:spPr>
          <a:xfrm flipH="1">
            <a:off x="673525" y="3454000"/>
            <a:ext cx="75900" cy="72300"/>
          </a:xfrm>
          <a:prstGeom prst="straightConnector1">
            <a:avLst/>
          </a:prstGeom>
          <a:noFill/>
          <a:ln cap="flat" cmpd="sng" w="19050">
            <a:solidFill>
              <a:srgbClr val="9E9E9E"/>
            </a:solidFill>
            <a:prstDash val="solid"/>
            <a:round/>
            <a:headEnd len="med" w="med" type="none"/>
            <a:tailEnd len="med" w="med" type="none"/>
          </a:ln>
        </p:spPr>
      </p:cxnSp>
      <p:cxnSp>
        <p:nvCxnSpPr>
          <p:cNvPr id="1349" name="Google Shape;1349;p79"/>
          <p:cNvCxnSpPr>
            <a:stCxn id="1350" idx="2"/>
          </p:cNvCxnSpPr>
          <p:nvPr/>
        </p:nvCxnSpPr>
        <p:spPr>
          <a:xfrm>
            <a:off x="673525" y="3522500"/>
            <a:ext cx="69600" cy="67200"/>
          </a:xfrm>
          <a:prstGeom prst="straightConnector1">
            <a:avLst/>
          </a:prstGeom>
          <a:noFill/>
          <a:ln cap="flat" cmpd="sng" w="19050">
            <a:solidFill>
              <a:srgbClr val="9E9E9E"/>
            </a:solidFill>
            <a:prstDash val="solid"/>
            <a:round/>
            <a:headEnd len="med" w="med" type="none"/>
            <a:tailEnd len="med" w="med" type="none"/>
          </a:ln>
        </p:spPr>
      </p:cxnSp>
      <p:cxnSp>
        <p:nvCxnSpPr>
          <p:cNvPr id="1351" name="Google Shape;1351;p79"/>
          <p:cNvCxnSpPr/>
          <p:nvPr/>
        </p:nvCxnSpPr>
        <p:spPr>
          <a:xfrm flipH="1">
            <a:off x="673525" y="2443400"/>
            <a:ext cx="75900" cy="72300"/>
          </a:xfrm>
          <a:prstGeom prst="straightConnector1">
            <a:avLst/>
          </a:prstGeom>
          <a:noFill/>
          <a:ln cap="flat" cmpd="sng" w="19050">
            <a:solidFill>
              <a:srgbClr val="9E9E9E"/>
            </a:solidFill>
            <a:prstDash val="solid"/>
            <a:round/>
            <a:headEnd len="med" w="med" type="none"/>
            <a:tailEnd len="med" w="med" type="none"/>
          </a:ln>
        </p:spPr>
      </p:cxnSp>
      <p:cxnSp>
        <p:nvCxnSpPr>
          <p:cNvPr id="1352" name="Google Shape;1352;p79"/>
          <p:cNvCxnSpPr/>
          <p:nvPr/>
        </p:nvCxnSpPr>
        <p:spPr>
          <a:xfrm>
            <a:off x="673525" y="2515700"/>
            <a:ext cx="69600" cy="67200"/>
          </a:xfrm>
          <a:prstGeom prst="straightConnector1">
            <a:avLst/>
          </a:prstGeom>
          <a:noFill/>
          <a:ln cap="flat" cmpd="sng" w="19050">
            <a:solidFill>
              <a:srgbClr val="9E9E9E"/>
            </a:solidFill>
            <a:prstDash val="solid"/>
            <a:round/>
            <a:headEnd len="med" w="med" type="none"/>
            <a:tailEnd len="med" w="med" type="none"/>
          </a:ln>
        </p:spPr>
      </p:cxnSp>
      <p:cxnSp>
        <p:nvCxnSpPr>
          <p:cNvPr id="1353" name="Google Shape;1353;p79"/>
          <p:cNvCxnSpPr/>
          <p:nvPr/>
        </p:nvCxnSpPr>
        <p:spPr>
          <a:xfrm flipH="1">
            <a:off x="673525" y="2214800"/>
            <a:ext cx="75900" cy="72300"/>
          </a:xfrm>
          <a:prstGeom prst="straightConnector1">
            <a:avLst/>
          </a:prstGeom>
          <a:noFill/>
          <a:ln cap="flat" cmpd="sng" w="19050">
            <a:solidFill>
              <a:srgbClr val="9E9E9E"/>
            </a:solidFill>
            <a:prstDash val="solid"/>
            <a:round/>
            <a:headEnd len="med" w="med" type="none"/>
            <a:tailEnd len="med" w="med" type="none"/>
          </a:ln>
        </p:spPr>
      </p:cxnSp>
      <p:cxnSp>
        <p:nvCxnSpPr>
          <p:cNvPr id="1354" name="Google Shape;1354;p79"/>
          <p:cNvCxnSpPr/>
          <p:nvPr/>
        </p:nvCxnSpPr>
        <p:spPr>
          <a:xfrm>
            <a:off x="673525" y="2287100"/>
            <a:ext cx="69600" cy="67200"/>
          </a:xfrm>
          <a:prstGeom prst="straightConnector1">
            <a:avLst/>
          </a:prstGeom>
          <a:noFill/>
          <a:ln cap="flat" cmpd="sng" w="19050">
            <a:solidFill>
              <a:srgbClr val="9E9E9E"/>
            </a:solidFill>
            <a:prstDash val="solid"/>
            <a:round/>
            <a:headEnd len="med" w="med" type="none"/>
            <a:tailEnd len="med" w="med" type="none"/>
          </a:ln>
        </p:spPr>
      </p:cxnSp>
      <p:sp>
        <p:nvSpPr>
          <p:cNvPr id="1355" name="Google Shape;1355;p79"/>
          <p:cNvSpPr/>
          <p:nvPr/>
        </p:nvSpPr>
        <p:spPr>
          <a:xfrm>
            <a:off x="498475" y="1753700"/>
            <a:ext cx="350100" cy="533700"/>
          </a:xfrm>
          <a:prstGeom prst="roundRect">
            <a:avLst>
              <a:gd fmla="val 16667" name="adj"/>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6" name="Google Shape;1356;p79"/>
          <p:cNvCxnSpPr>
            <a:endCxn id="1355" idx="0"/>
          </p:cNvCxnSpPr>
          <p:nvPr/>
        </p:nvCxnSpPr>
        <p:spPr>
          <a:xfrm flipH="1">
            <a:off x="673525" y="1681400"/>
            <a:ext cx="75900" cy="72300"/>
          </a:xfrm>
          <a:prstGeom prst="straightConnector1">
            <a:avLst/>
          </a:prstGeom>
          <a:noFill/>
          <a:ln cap="flat" cmpd="sng" w="19050">
            <a:solidFill>
              <a:srgbClr val="9E9E9E"/>
            </a:solidFill>
            <a:prstDash val="solid"/>
            <a:round/>
            <a:headEnd len="med" w="med" type="none"/>
            <a:tailEnd len="med" w="med" type="none"/>
          </a:ln>
        </p:spPr>
      </p:cxnSp>
      <p:cxnSp>
        <p:nvCxnSpPr>
          <p:cNvPr id="1357" name="Google Shape;1357;p79"/>
          <p:cNvCxnSpPr>
            <a:stCxn id="1355" idx="0"/>
          </p:cNvCxnSpPr>
          <p:nvPr/>
        </p:nvCxnSpPr>
        <p:spPr>
          <a:xfrm>
            <a:off x="673525" y="1753700"/>
            <a:ext cx="69600" cy="67200"/>
          </a:xfrm>
          <a:prstGeom prst="straightConnector1">
            <a:avLst/>
          </a:prstGeom>
          <a:noFill/>
          <a:ln cap="flat" cmpd="sng" w="19050">
            <a:solidFill>
              <a:srgbClr val="9E9E9E"/>
            </a:solidFill>
            <a:prstDash val="solid"/>
            <a:round/>
            <a:headEnd len="med" w="med" type="none"/>
            <a:tailEnd len="med" w="med" type="none"/>
          </a:ln>
        </p:spPr>
      </p:cxnSp>
      <p:graphicFrame>
        <p:nvGraphicFramePr>
          <p:cNvPr id="1358" name="Google Shape;1358;p79"/>
          <p:cNvGraphicFramePr/>
          <p:nvPr/>
        </p:nvGraphicFramePr>
        <p:xfrm>
          <a:off x="4973713" y="3209013"/>
          <a:ext cx="3000000" cy="3000000"/>
        </p:xfrm>
        <a:graphic>
          <a:graphicData uri="http://schemas.openxmlformats.org/drawingml/2006/table">
            <a:tbl>
              <a:tblPr>
                <a:noFill/>
                <a:tableStyleId>{9908671C-A743-414B-A679-BAE268FB4EDB}</a:tableStyleId>
              </a:tblPr>
              <a:tblGrid>
                <a:gridCol w="291400"/>
                <a:gridCol w="1319175"/>
                <a:gridCol w="1304750"/>
              </a:tblGrid>
              <a:tr h="324875">
                <a:tc>
                  <a:txBody>
                    <a:bodyPr/>
                    <a:lstStyle/>
                    <a:p>
                      <a:pPr indent="0" lvl="0" marL="0" rtl="0" algn="l">
                        <a:spcBef>
                          <a:spcPts val="0"/>
                        </a:spcBef>
                        <a:spcAft>
                          <a:spcPts val="0"/>
                        </a:spcAft>
                        <a:buNone/>
                      </a:pPr>
                      <a:r>
                        <a:t/>
                      </a:r>
                      <a:endParaRPr b="1" sz="900">
                        <a:latin typeface="Roboto"/>
                        <a:ea typeface="Roboto"/>
                        <a:cs typeface="Roboto"/>
                        <a:sym typeface="Roboto"/>
                      </a:endParaRPr>
                    </a:p>
                  </a:txBody>
                  <a:tcPr marT="45700" marB="45700" marR="45700" marL="45700">
                    <a:solidFill>
                      <a:srgbClr val="AFCA54">
                        <a:alpha val="61150"/>
                      </a:srgbClr>
                    </a:solidFill>
                  </a:tcPr>
                </a:tc>
                <a:tc>
                  <a:txBody>
                    <a:bodyPr/>
                    <a:lstStyle/>
                    <a:p>
                      <a:pPr indent="0" lvl="0" marL="0" rtl="0" algn="l">
                        <a:spcBef>
                          <a:spcPts val="0"/>
                        </a:spcBef>
                        <a:spcAft>
                          <a:spcPts val="0"/>
                        </a:spcAft>
                        <a:buNone/>
                      </a:pPr>
                      <a:r>
                        <a:rPr b="1" lang="en" sz="900">
                          <a:latin typeface="Roboto"/>
                          <a:ea typeface="Roboto"/>
                          <a:cs typeface="Roboto"/>
                          <a:sym typeface="Roboto"/>
                        </a:rPr>
                        <a:t>parent_name</a:t>
                      </a:r>
                      <a:br>
                        <a:rPr b="1" lang="en" sz="900">
                          <a:latin typeface="Roboto"/>
                          <a:ea typeface="Roboto"/>
                          <a:cs typeface="Roboto"/>
                          <a:sym typeface="Roboto"/>
                        </a:rPr>
                      </a:br>
                      <a:r>
                        <a:rPr b="1" lang="en" sz="900">
                          <a:latin typeface="Roboto"/>
                          <a:ea typeface="Roboto"/>
                          <a:cs typeface="Roboto"/>
                          <a:sym typeface="Roboto"/>
                        </a:rPr>
                        <a:t>character varying (255)</a:t>
                      </a:r>
                      <a:endParaRPr b="1" sz="900">
                        <a:latin typeface="Roboto"/>
                        <a:ea typeface="Roboto"/>
                        <a:cs typeface="Roboto"/>
                        <a:sym typeface="Roboto"/>
                      </a:endParaRPr>
                    </a:p>
                  </a:txBody>
                  <a:tcPr marT="45700" marB="45700" marR="45700" marL="45700">
                    <a:solidFill>
                      <a:srgbClr val="AFCA54">
                        <a:alpha val="61150"/>
                      </a:srgbClr>
                    </a:solidFill>
                  </a:tcPr>
                </a:tc>
                <a:tc>
                  <a:txBody>
                    <a:bodyPr/>
                    <a:lstStyle/>
                    <a:p>
                      <a:pPr indent="0" lvl="0" marL="0" rtl="0" algn="l">
                        <a:spcBef>
                          <a:spcPts val="0"/>
                        </a:spcBef>
                        <a:spcAft>
                          <a:spcPts val="0"/>
                        </a:spcAft>
                        <a:buNone/>
                      </a:pPr>
                      <a:r>
                        <a:rPr b="1" lang="en" sz="900">
                          <a:solidFill>
                            <a:schemeClr val="dk1"/>
                          </a:solidFill>
                          <a:latin typeface="Roboto"/>
                          <a:ea typeface="Roboto"/>
                          <a:cs typeface="Roboto"/>
                          <a:sym typeface="Roboto"/>
                        </a:rPr>
                        <a:t>child</a:t>
                      </a:r>
                      <a:r>
                        <a:rPr b="1" lang="en" sz="900">
                          <a:solidFill>
                            <a:schemeClr val="dk1"/>
                          </a:solidFill>
                          <a:latin typeface="Roboto"/>
                          <a:ea typeface="Roboto"/>
                          <a:cs typeface="Roboto"/>
                          <a:sym typeface="Roboto"/>
                        </a:rPr>
                        <a:t>_name</a:t>
                      </a:r>
                      <a:br>
                        <a:rPr b="1" lang="en" sz="900">
                          <a:solidFill>
                            <a:schemeClr val="dk1"/>
                          </a:solidFill>
                          <a:latin typeface="Roboto"/>
                          <a:ea typeface="Roboto"/>
                          <a:cs typeface="Roboto"/>
                          <a:sym typeface="Roboto"/>
                        </a:rPr>
                      </a:br>
                      <a:r>
                        <a:rPr b="1" lang="en" sz="900">
                          <a:solidFill>
                            <a:schemeClr val="dk1"/>
                          </a:solidFill>
                          <a:latin typeface="Roboto"/>
                          <a:ea typeface="Roboto"/>
                          <a:cs typeface="Roboto"/>
                          <a:sym typeface="Roboto"/>
                        </a:rPr>
                        <a:t>character varying (255)</a:t>
                      </a:r>
                      <a:endParaRPr b="1" sz="900">
                        <a:latin typeface="Roboto"/>
                        <a:ea typeface="Roboto"/>
                        <a:cs typeface="Roboto"/>
                        <a:sym typeface="Roboto"/>
                      </a:endParaRPr>
                    </a:p>
                  </a:txBody>
                  <a:tcPr marT="45700" marB="45700" marR="45700" marL="45700">
                    <a:solidFill>
                      <a:srgbClr val="AFCA54">
                        <a:alpha val="61150"/>
                      </a:srgbClr>
                    </a:solidFill>
                  </a:tcPr>
                </a:tc>
              </a:tr>
              <a:tr h="214950">
                <a:tc>
                  <a:txBody>
                    <a:bodyPr/>
                    <a:lstStyle/>
                    <a:p>
                      <a:pPr indent="0" lvl="0" marL="0" rtl="0" algn="r">
                        <a:spcBef>
                          <a:spcPts val="0"/>
                        </a:spcBef>
                        <a:spcAft>
                          <a:spcPts val="0"/>
                        </a:spcAft>
                        <a:buNone/>
                      </a:pPr>
                      <a:r>
                        <a:rPr lang="en" sz="900">
                          <a:latin typeface="Roboto"/>
                          <a:ea typeface="Roboto"/>
                          <a:cs typeface="Roboto"/>
                          <a:sym typeface="Roboto"/>
                        </a:rPr>
                        <a:t>1</a:t>
                      </a:r>
                      <a:endParaRPr sz="900">
                        <a:latin typeface="Roboto"/>
                        <a:ea typeface="Roboto"/>
                        <a:cs typeface="Roboto"/>
                        <a:sym typeface="Roboto"/>
                      </a:endParaRPr>
                    </a:p>
                  </a:txBody>
                  <a:tcPr marT="45700" marB="0" marR="45700" marL="45700">
                    <a:solidFill>
                      <a:srgbClr val="AFCA54">
                        <a:alpha val="61150"/>
                      </a:srgbClr>
                    </a:solidFill>
                  </a:tcPr>
                </a:tc>
                <a:tc>
                  <a:txBody>
                    <a:bodyPr/>
                    <a:lstStyle/>
                    <a:p>
                      <a:pPr indent="0" lvl="0" marL="0" rtl="0" algn="l">
                        <a:spcBef>
                          <a:spcPts val="0"/>
                        </a:spcBef>
                        <a:spcAft>
                          <a:spcPts val="0"/>
                        </a:spcAft>
                        <a:buNone/>
                      </a:pPr>
                      <a:r>
                        <a:rPr lang="en" sz="900">
                          <a:latin typeface="Roboto"/>
                          <a:ea typeface="Roboto"/>
                          <a:cs typeface="Roboto"/>
                          <a:sym typeface="Roboto"/>
                        </a:rPr>
                        <a:t>Homer</a:t>
                      </a:r>
                      <a:endParaRPr sz="900">
                        <a:latin typeface="Roboto"/>
                        <a:ea typeface="Roboto"/>
                        <a:cs typeface="Roboto"/>
                        <a:sym typeface="Roboto"/>
                      </a:endParaRPr>
                    </a:p>
                  </a:txBody>
                  <a:tcPr marT="45700" marB="0" marR="45700" marL="45700">
                    <a:solidFill>
                      <a:srgbClr val="FFFFFF"/>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Bart</a:t>
                      </a:r>
                      <a:endParaRPr/>
                    </a:p>
                  </a:txBody>
                  <a:tcPr marT="45700" marB="0" marR="45700" marL="45700">
                    <a:solidFill>
                      <a:srgbClr val="FFFFFF"/>
                    </a:solidFill>
                  </a:tcPr>
                </a:tc>
              </a:tr>
              <a:tr h="184525">
                <a:tc>
                  <a:txBody>
                    <a:bodyPr/>
                    <a:lstStyle/>
                    <a:p>
                      <a:pPr indent="0" lvl="0" marL="0" rtl="0" algn="r">
                        <a:spcBef>
                          <a:spcPts val="0"/>
                        </a:spcBef>
                        <a:spcAft>
                          <a:spcPts val="0"/>
                        </a:spcAft>
                        <a:buNone/>
                      </a:pPr>
                      <a:r>
                        <a:rPr lang="en" sz="900">
                          <a:latin typeface="Roboto"/>
                          <a:ea typeface="Roboto"/>
                          <a:cs typeface="Roboto"/>
                          <a:sym typeface="Roboto"/>
                        </a:rPr>
                        <a:t>2</a:t>
                      </a:r>
                      <a:endParaRPr sz="900">
                        <a:latin typeface="Roboto"/>
                        <a:ea typeface="Roboto"/>
                        <a:cs typeface="Roboto"/>
                        <a:sym typeface="Roboto"/>
                      </a:endParaRPr>
                    </a:p>
                  </a:txBody>
                  <a:tcPr marT="45700" marB="0" marR="45700" marL="45700">
                    <a:solidFill>
                      <a:srgbClr val="AFCA54">
                        <a:alpha val="61150"/>
                      </a:srgbClr>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Homer</a:t>
                      </a:r>
                      <a:endParaRPr sz="900">
                        <a:latin typeface="Roboto"/>
                        <a:ea typeface="Roboto"/>
                        <a:cs typeface="Roboto"/>
                        <a:sym typeface="Roboto"/>
                      </a:endParaRPr>
                    </a:p>
                  </a:txBody>
                  <a:tcPr marT="45700" marB="0" marR="45700" marL="45700">
                    <a:solidFill>
                      <a:srgbClr val="FFFFFF"/>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Lisa</a:t>
                      </a:r>
                      <a:endParaRPr/>
                    </a:p>
                  </a:txBody>
                  <a:tcPr marT="45700" marB="0" marR="45700" marL="45700">
                    <a:solidFill>
                      <a:srgbClr val="FFFFFF"/>
                    </a:solidFill>
                  </a:tcPr>
                </a:tc>
              </a:tr>
              <a:tr h="184525">
                <a:tc>
                  <a:txBody>
                    <a:bodyPr/>
                    <a:lstStyle/>
                    <a:p>
                      <a:pPr indent="0" lvl="0" marL="0" rtl="0" algn="r">
                        <a:spcBef>
                          <a:spcPts val="0"/>
                        </a:spcBef>
                        <a:spcAft>
                          <a:spcPts val="0"/>
                        </a:spcAft>
                        <a:buNone/>
                      </a:pPr>
                      <a:r>
                        <a:rPr lang="en" sz="900">
                          <a:latin typeface="Roboto"/>
                          <a:ea typeface="Roboto"/>
                          <a:cs typeface="Roboto"/>
                          <a:sym typeface="Roboto"/>
                        </a:rPr>
                        <a:t>3</a:t>
                      </a:r>
                      <a:endParaRPr sz="900">
                        <a:latin typeface="Roboto"/>
                        <a:ea typeface="Roboto"/>
                        <a:cs typeface="Roboto"/>
                        <a:sym typeface="Roboto"/>
                      </a:endParaRPr>
                    </a:p>
                  </a:txBody>
                  <a:tcPr marT="45700" marB="0" marR="45700" marL="45700">
                    <a:solidFill>
                      <a:srgbClr val="AFCA54">
                        <a:alpha val="61150"/>
                      </a:srgbClr>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Homer</a:t>
                      </a:r>
                      <a:endParaRPr sz="900">
                        <a:latin typeface="Roboto"/>
                        <a:ea typeface="Roboto"/>
                        <a:cs typeface="Roboto"/>
                        <a:sym typeface="Roboto"/>
                      </a:endParaRPr>
                    </a:p>
                  </a:txBody>
                  <a:tcPr marT="45700" marB="0" marR="45700" marL="45700">
                    <a:solidFill>
                      <a:srgbClr val="FFFFFF"/>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Maggie</a:t>
                      </a:r>
                      <a:endParaRPr/>
                    </a:p>
                  </a:txBody>
                  <a:tcPr marT="45700" marB="0" marR="45700" marL="45700">
                    <a:solidFill>
                      <a:srgbClr val="FFFFFF"/>
                    </a:solidFill>
                  </a:tcPr>
                </a:tc>
              </a:tr>
              <a:tr h="211675">
                <a:tc>
                  <a:txBody>
                    <a:bodyPr/>
                    <a:lstStyle/>
                    <a:p>
                      <a:pPr indent="0" lvl="0" marL="0" rtl="0" algn="r">
                        <a:spcBef>
                          <a:spcPts val="0"/>
                        </a:spcBef>
                        <a:spcAft>
                          <a:spcPts val="0"/>
                        </a:spcAft>
                        <a:buNone/>
                      </a:pPr>
                      <a:r>
                        <a:rPr lang="en" sz="900">
                          <a:latin typeface="Roboto"/>
                          <a:ea typeface="Roboto"/>
                          <a:cs typeface="Roboto"/>
                          <a:sym typeface="Roboto"/>
                        </a:rPr>
                        <a:t>4</a:t>
                      </a:r>
                      <a:endParaRPr sz="900">
                        <a:latin typeface="Roboto"/>
                        <a:ea typeface="Roboto"/>
                        <a:cs typeface="Roboto"/>
                        <a:sym typeface="Roboto"/>
                      </a:endParaRPr>
                    </a:p>
                  </a:txBody>
                  <a:tcPr marT="45700" marB="0" marR="45700" marL="45700">
                    <a:solidFill>
                      <a:srgbClr val="AFCA54">
                        <a:alpha val="61150"/>
                      </a:srgbClr>
                    </a:solidFill>
                  </a:tcPr>
                </a:tc>
                <a:tc>
                  <a:txBody>
                    <a:bodyPr/>
                    <a:lstStyle/>
                    <a:p>
                      <a:pPr indent="0" lvl="0" marL="0" rtl="0" algn="l">
                        <a:spcBef>
                          <a:spcPts val="0"/>
                        </a:spcBef>
                        <a:spcAft>
                          <a:spcPts val="0"/>
                        </a:spcAft>
                        <a:buNone/>
                      </a:pPr>
                      <a:r>
                        <a:rPr lang="en" sz="900">
                          <a:latin typeface="Roboto"/>
                          <a:ea typeface="Roboto"/>
                          <a:cs typeface="Roboto"/>
                          <a:sym typeface="Roboto"/>
                        </a:rPr>
                        <a:t>Marge</a:t>
                      </a:r>
                      <a:endParaRPr sz="900">
                        <a:latin typeface="Roboto"/>
                        <a:ea typeface="Roboto"/>
                        <a:cs typeface="Roboto"/>
                        <a:sym typeface="Roboto"/>
                      </a:endParaRPr>
                    </a:p>
                  </a:txBody>
                  <a:tcPr marT="45700" marB="0" marR="45700" marL="45700">
                    <a:solidFill>
                      <a:srgbClr val="FFFFFF"/>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Bart</a:t>
                      </a:r>
                      <a:endParaRPr/>
                    </a:p>
                  </a:txBody>
                  <a:tcPr marT="45700" marB="0" marR="45700" marL="45700">
                    <a:solidFill>
                      <a:srgbClr val="FFFFFF"/>
                    </a:solidFill>
                  </a:tcPr>
                </a:tc>
              </a:tr>
              <a:tr h="184525">
                <a:tc>
                  <a:txBody>
                    <a:bodyPr/>
                    <a:lstStyle/>
                    <a:p>
                      <a:pPr indent="0" lvl="0" marL="0" rtl="0" algn="r">
                        <a:spcBef>
                          <a:spcPts val="0"/>
                        </a:spcBef>
                        <a:spcAft>
                          <a:spcPts val="0"/>
                        </a:spcAft>
                        <a:buNone/>
                      </a:pPr>
                      <a:r>
                        <a:rPr lang="en" sz="900">
                          <a:latin typeface="Roboto"/>
                          <a:ea typeface="Roboto"/>
                          <a:cs typeface="Roboto"/>
                          <a:sym typeface="Roboto"/>
                        </a:rPr>
                        <a:t>5</a:t>
                      </a:r>
                      <a:endParaRPr sz="900">
                        <a:latin typeface="Roboto"/>
                        <a:ea typeface="Roboto"/>
                        <a:cs typeface="Roboto"/>
                        <a:sym typeface="Roboto"/>
                      </a:endParaRPr>
                    </a:p>
                  </a:txBody>
                  <a:tcPr marT="45700" marB="0" marR="45700" marL="45700">
                    <a:solidFill>
                      <a:srgbClr val="AFCA54">
                        <a:alpha val="61150"/>
                      </a:srgbClr>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Marge</a:t>
                      </a:r>
                      <a:endParaRPr sz="900">
                        <a:latin typeface="Roboto"/>
                        <a:ea typeface="Roboto"/>
                        <a:cs typeface="Roboto"/>
                        <a:sym typeface="Roboto"/>
                      </a:endParaRPr>
                    </a:p>
                  </a:txBody>
                  <a:tcPr marT="45700" marB="0" marR="45700" marL="45700">
                    <a:solidFill>
                      <a:srgbClr val="FFFFFF"/>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Lisa</a:t>
                      </a:r>
                      <a:endParaRPr/>
                    </a:p>
                  </a:txBody>
                  <a:tcPr marT="45700" marB="0" marR="45700" marL="45700">
                    <a:solidFill>
                      <a:srgbClr val="FFFFFF"/>
                    </a:solidFill>
                  </a:tcPr>
                </a:tc>
              </a:tr>
              <a:tr h="184525">
                <a:tc>
                  <a:txBody>
                    <a:bodyPr/>
                    <a:lstStyle/>
                    <a:p>
                      <a:pPr indent="0" lvl="0" marL="0" rtl="0" algn="r">
                        <a:spcBef>
                          <a:spcPts val="0"/>
                        </a:spcBef>
                        <a:spcAft>
                          <a:spcPts val="0"/>
                        </a:spcAft>
                        <a:buNone/>
                      </a:pPr>
                      <a:r>
                        <a:rPr lang="en" sz="900">
                          <a:latin typeface="Roboto"/>
                          <a:ea typeface="Roboto"/>
                          <a:cs typeface="Roboto"/>
                          <a:sym typeface="Roboto"/>
                        </a:rPr>
                        <a:t>6</a:t>
                      </a:r>
                      <a:endParaRPr sz="900">
                        <a:latin typeface="Roboto"/>
                        <a:ea typeface="Roboto"/>
                        <a:cs typeface="Roboto"/>
                        <a:sym typeface="Roboto"/>
                      </a:endParaRPr>
                    </a:p>
                  </a:txBody>
                  <a:tcPr marT="45700" marB="0" marR="45700" marL="45700">
                    <a:solidFill>
                      <a:srgbClr val="AFCA54">
                        <a:alpha val="61150"/>
                      </a:srgbClr>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Marge</a:t>
                      </a:r>
                      <a:endParaRPr sz="900">
                        <a:latin typeface="Roboto"/>
                        <a:ea typeface="Roboto"/>
                        <a:cs typeface="Roboto"/>
                        <a:sym typeface="Roboto"/>
                      </a:endParaRPr>
                    </a:p>
                  </a:txBody>
                  <a:tcPr marT="45700" marB="0" marR="45700" marL="45700">
                    <a:solidFill>
                      <a:srgbClr val="FFFFFF"/>
                    </a:solidFill>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Maggie</a:t>
                      </a:r>
                      <a:endParaRPr/>
                    </a:p>
                  </a:txBody>
                  <a:tcPr marT="45700" marB="0" marR="45700" marL="45700">
                    <a:solidFill>
                      <a:srgbClr val="FFFFFF"/>
                    </a:solidFill>
                  </a:tcPr>
                </a:tc>
              </a:tr>
            </a:tbl>
          </a:graphicData>
        </a:graphic>
      </p:graphicFrame>
      <p:graphicFrame>
        <p:nvGraphicFramePr>
          <p:cNvPr id="1359" name="Google Shape;1359;p79"/>
          <p:cNvGraphicFramePr/>
          <p:nvPr/>
        </p:nvGraphicFramePr>
        <p:xfrm>
          <a:off x="4973713" y="923438"/>
          <a:ext cx="3000000" cy="3000000"/>
        </p:xfrm>
        <a:graphic>
          <a:graphicData uri="http://schemas.openxmlformats.org/drawingml/2006/table">
            <a:tbl>
              <a:tblPr>
                <a:noFill/>
                <a:tableStyleId>{9908671C-A743-414B-A679-BAE268FB4EDB}</a:tableStyleId>
              </a:tblPr>
              <a:tblGrid>
                <a:gridCol w="337125"/>
                <a:gridCol w="1082875"/>
                <a:gridCol w="1076450"/>
              </a:tblGrid>
              <a:tr h="207900">
                <a:tc>
                  <a:txBody>
                    <a:bodyPr/>
                    <a:lstStyle/>
                    <a:p>
                      <a:pPr indent="0" lvl="0" marL="0" rtl="0" algn="r">
                        <a:spcBef>
                          <a:spcPts val="0"/>
                        </a:spcBef>
                        <a:spcAft>
                          <a:spcPts val="0"/>
                        </a:spcAft>
                        <a:buNone/>
                      </a:pPr>
                      <a:r>
                        <a:t/>
                      </a:r>
                      <a:endParaRPr b="1" sz="1000">
                        <a:latin typeface="Roboto"/>
                        <a:ea typeface="Roboto"/>
                        <a:cs typeface="Roboto"/>
                        <a:sym typeface="Roboto"/>
                      </a:endParaRPr>
                    </a:p>
                  </a:txBody>
                  <a:tcPr marT="45700" marB="45700" marR="45700" marL="45700">
                    <a:solidFill>
                      <a:srgbClr val="AFCA54">
                        <a:alpha val="57309"/>
                      </a:srgbClr>
                    </a:solidFill>
                  </a:tcPr>
                </a:tc>
                <a:tc>
                  <a:txBody>
                    <a:bodyPr/>
                    <a:lstStyle/>
                    <a:p>
                      <a:pPr indent="0" lvl="0" marL="0" rtl="0" algn="r">
                        <a:spcBef>
                          <a:spcPts val="0"/>
                        </a:spcBef>
                        <a:spcAft>
                          <a:spcPts val="0"/>
                        </a:spcAft>
                        <a:buNone/>
                      </a:pPr>
                      <a:r>
                        <a:rPr b="1" lang="en" sz="900">
                          <a:latin typeface="Roboto"/>
                          <a:ea typeface="Roboto"/>
                          <a:cs typeface="Roboto"/>
                          <a:sym typeface="Roboto"/>
                        </a:rPr>
                        <a:t>parent</a:t>
                      </a:r>
                      <a:r>
                        <a:rPr b="1" lang="en" sz="900">
                          <a:latin typeface="Roboto"/>
                          <a:ea typeface="Roboto"/>
                          <a:cs typeface="Roboto"/>
                          <a:sym typeface="Roboto"/>
                        </a:rPr>
                        <a:t>_id integer</a:t>
                      </a:r>
                      <a:endParaRPr b="1" sz="900">
                        <a:latin typeface="Roboto"/>
                        <a:ea typeface="Roboto"/>
                        <a:cs typeface="Roboto"/>
                        <a:sym typeface="Roboto"/>
                      </a:endParaRPr>
                    </a:p>
                  </a:txBody>
                  <a:tcPr marT="45700" marB="45700" marR="45700" marL="45700">
                    <a:solidFill>
                      <a:srgbClr val="AFCA54">
                        <a:alpha val="57309"/>
                      </a:srgbClr>
                    </a:solidFill>
                  </a:tcPr>
                </a:tc>
                <a:tc>
                  <a:txBody>
                    <a:bodyPr/>
                    <a:lstStyle/>
                    <a:p>
                      <a:pPr indent="0" lvl="0" marL="0" rtl="0" algn="r">
                        <a:spcBef>
                          <a:spcPts val="0"/>
                        </a:spcBef>
                        <a:spcAft>
                          <a:spcPts val="0"/>
                        </a:spcAft>
                        <a:buNone/>
                      </a:pPr>
                      <a:r>
                        <a:rPr b="1" lang="en" sz="900">
                          <a:solidFill>
                            <a:schemeClr val="dk1"/>
                          </a:solidFill>
                          <a:latin typeface="Roboto"/>
                          <a:ea typeface="Roboto"/>
                          <a:cs typeface="Roboto"/>
                          <a:sym typeface="Roboto"/>
                        </a:rPr>
                        <a:t>child</a:t>
                      </a:r>
                      <a:r>
                        <a:rPr b="1" lang="en" sz="900">
                          <a:solidFill>
                            <a:schemeClr val="dk1"/>
                          </a:solidFill>
                          <a:latin typeface="Roboto"/>
                          <a:ea typeface="Roboto"/>
                          <a:cs typeface="Roboto"/>
                          <a:sym typeface="Roboto"/>
                        </a:rPr>
                        <a:t>_id integer</a:t>
                      </a:r>
                      <a:endParaRPr b="1" sz="900">
                        <a:latin typeface="Roboto"/>
                        <a:ea typeface="Roboto"/>
                        <a:cs typeface="Roboto"/>
                        <a:sym typeface="Roboto"/>
                      </a:endParaRPr>
                    </a:p>
                  </a:txBody>
                  <a:tcPr marT="45700" marB="45700" marR="45700" marL="45700"/>
                </a:tc>
              </a:tr>
              <a:tr h="219300">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45700" marB="0" marR="45700" marL="45700">
                    <a:solidFill>
                      <a:srgbClr val="AFCA54">
                        <a:alpha val="57309"/>
                      </a:srgbClr>
                    </a:solidFill>
                  </a:tcPr>
                </a:tc>
                <a:tc>
                  <a:txBody>
                    <a:bodyPr/>
                    <a:lstStyle/>
                    <a:p>
                      <a:pPr indent="0" lvl="0" marL="0" rtl="0" algn="r">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45700" marB="0" marR="45700" marL="0"/>
                </a:tc>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45700" marB="0" marR="45700" marL="0"/>
                </a:tc>
              </a:tr>
              <a:tr h="234000">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45700" marB="0" marR="45700" marL="45700">
                    <a:solidFill>
                      <a:srgbClr val="AFCA54">
                        <a:alpha val="57309"/>
                      </a:srgbClr>
                    </a:solidFill>
                  </a:tcPr>
                </a:tc>
                <a:tc>
                  <a:txBody>
                    <a:bodyPr/>
                    <a:lstStyle/>
                    <a:p>
                      <a:pPr indent="0" lvl="0" marL="0" rtl="0" algn="r">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45700" marB="0" marR="45700" marL="0"/>
                </a:tc>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45700" marB="0" marR="45700" marL="0"/>
                </a:tc>
              </a:tr>
              <a:tr h="224200">
                <a:tc>
                  <a:txBody>
                    <a:bodyPr/>
                    <a:lstStyle/>
                    <a:p>
                      <a:pPr indent="0" lvl="0" marL="0" rtl="0" algn="r">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45700" marB="0" marR="45700" marL="45700">
                    <a:solidFill>
                      <a:srgbClr val="AFCA54">
                        <a:alpha val="57309"/>
                      </a:srgbClr>
                    </a:solidFill>
                  </a:tcPr>
                </a:tc>
                <a:tc>
                  <a:txBody>
                    <a:bodyPr/>
                    <a:lstStyle/>
                    <a:p>
                      <a:pPr indent="0" lvl="0" marL="0" rtl="0" algn="r">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45700" marB="0" marR="45700" marL="0"/>
                </a:tc>
                <a:tc>
                  <a:txBody>
                    <a:bodyPr/>
                    <a:lstStyle/>
                    <a:p>
                      <a:pPr indent="0" lvl="0" marL="0" rtl="0" algn="r">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45700" marB="0" marR="45700" marL="0"/>
                </a:tc>
              </a:tr>
              <a:tr h="214400">
                <a:tc>
                  <a:txBody>
                    <a:bodyPr/>
                    <a:lstStyle/>
                    <a:p>
                      <a:pPr indent="0" lvl="0" marL="0" rtl="0" algn="r">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45700" marB="0" marR="45700" marL="45700">
                    <a:solidFill>
                      <a:srgbClr val="AFCA54">
                        <a:alpha val="57309"/>
                      </a:srgbClr>
                    </a:solidFill>
                  </a:tcPr>
                </a:tc>
                <a:tc>
                  <a:txBody>
                    <a:bodyPr/>
                    <a:lstStyle/>
                    <a:p>
                      <a:pPr indent="0" lvl="0" marL="0" rtl="0" algn="r">
                        <a:spcBef>
                          <a:spcPts val="0"/>
                        </a:spcBef>
                        <a:spcAft>
                          <a:spcPts val="0"/>
                        </a:spcAft>
                        <a:buNone/>
                      </a:pPr>
                      <a:r>
                        <a:rPr lang="en" sz="1000">
                          <a:latin typeface="Roboto"/>
                          <a:ea typeface="Roboto"/>
                          <a:cs typeface="Roboto"/>
                          <a:sym typeface="Roboto"/>
                        </a:rPr>
                        <a:t>12</a:t>
                      </a:r>
                      <a:endParaRPr sz="1000">
                        <a:latin typeface="Roboto"/>
                        <a:ea typeface="Roboto"/>
                        <a:cs typeface="Roboto"/>
                        <a:sym typeface="Roboto"/>
                      </a:endParaRPr>
                    </a:p>
                  </a:txBody>
                  <a:tcPr marT="45700" marB="0" marR="45700" marL="0"/>
                </a:tc>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45700" marB="0" marR="45700" marL="0"/>
                </a:tc>
              </a:tr>
              <a:tr h="214400">
                <a:tc>
                  <a:txBody>
                    <a:bodyPr/>
                    <a:lstStyle/>
                    <a:p>
                      <a:pPr indent="0" lvl="0" marL="0" rtl="0" algn="r">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T="45700" marB="0" marR="45700" marL="45700">
                    <a:solidFill>
                      <a:srgbClr val="AFCA54">
                        <a:alpha val="57309"/>
                      </a:srgbClr>
                    </a:solidFill>
                  </a:tcPr>
                </a:tc>
                <a:tc>
                  <a:txBody>
                    <a:bodyPr/>
                    <a:lstStyle/>
                    <a:p>
                      <a:pPr indent="0" lvl="0" marL="0" rtl="0" algn="r">
                        <a:spcBef>
                          <a:spcPts val="0"/>
                        </a:spcBef>
                        <a:spcAft>
                          <a:spcPts val="0"/>
                        </a:spcAft>
                        <a:buNone/>
                      </a:pPr>
                      <a:r>
                        <a:rPr lang="en" sz="1000">
                          <a:latin typeface="Roboto"/>
                          <a:ea typeface="Roboto"/>
                          <a:cs typeface="Roboto"/>
                          <a:sym typeface="Roboto"/>
                        </a:rPr>
                        <a:t>12</a:t>
                      </a:r>
                      <a:endParaRPr sz="1000">
                        <a:latin typeface="Roboto"/>
                        <a:ea typeface="Roboto"/>
                        <a:cs typeface="Roboto"/>
                        <a:sym typeface="Roboto"/>
                      </a:endParaRPr>
                    </a:p>
                  </a:txBody>
                  <a:tcPr marT="45700" marB="0" marR="45700" marL="0"/>
                </a:tc>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45700" marB="0" marR="45700" marL="0"/>
                </a:tc>
              </a:tr>
              <a:tr h="214400">
                <a:tc>
                  <a:txBody>
                    <a:bodyPr/>
                    <a:lstStyle/>
                    <a:p>
                      <a:pPr indent="0" lvl="0" marL="0" rtl="0" algn="r">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T="45700" marB="0" marR="45700" marL="45700">
                    <a:solidFill>
                      <a:srgbClr val="AFCA54">
                        <a:alpha val="57309"/>
                      </a:srgbClr>
                    </a:solidFill>
                  </a:tcPr>
                </a:tc>
                <a:tc>
                  <a:txBody>
                    <a:bodyPr/>
                    <a:lstStyle/>
                    <a:p>
                      <a:pPr indent="0" lvl="0" marL="0" rtl="0" algn="r">
                        <a:spcBef>
                          <a:spcPts val="0"/>
                        </a:spcBef>
                        <a:spcAft>
                          <a:spcPts val="0"/>
                        </a:spcAft>
                        <a:buNone/>
                      </a:pPr>
                      <a:r>
                        <a:rPr lang="en" sz="1000">
                          <a:latin typeface="Roboto"/>
                          <a:ea typeface="Roboto"/>
                          <a:cs typeface="Roboto"/>
                          <a:sym typeface="Roboto"/>
                        </a:rPr>
                        <a:t>12</a:t>
                      </a:r>
                      <a:endParaRPr sz="1000">
                        <a:latin typeface="Roboto"/>
                        <a:ea typeface="Roboto"/>
                        <a:cs typeface="Roboto"/>
                        <a:sym typeface="Roboto"/>
                      </a:endParaRPr>
                    </a:p>
                  </a:txBody>
                  <a:tcPr marT="45700" marB="0" marR="45700" marL="0"/>
                </a:tc>
                <a:tc>
                  <a:txBody>
                    <a:bodyPr/>
                    <a:lstStyle/>
                    <a:p>
                      <a:pPr indent="0" lvl="0" marL="0" rtl="0" algn="r">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45700" marB="0" marR="45700" marL="0"/>
                </a:tc>
              </a:tr>
            </a:tbl>
          </a:graphicData>
        </a:graphic>
      </p:graphicFrame>
      <p:sp>
        <p:nvSpPr>
          <p:cNvPr id="1360" name="Google Shape;1360;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361" name="Google Shape;1361;p79"/>
          <p:cNvCxnSpPr/>
          <p:nvPr/>
        </p:nvCxnSpPr>
        <p:spPr>
          <a:xfrm>
            <a:off x="6205425" y="2566625"/>
            <a:ext cx="6000" cy="543300"/>
          </a:xfrm>
          <a:prstGeom prst="straightConnector1">
            <a:avLst/>
          </a:prstGeom>
          <a:noFill/>
          <a:ln cap="flat" cmpd="sng" w="38100">
            <a:solidFill>
              <a:srgbClr val="0070C0">
                <a:alpha val="31760"/>
              </a:srgbClr>
            </a:solidFill>
            <a:prstDash val="solid"/>
            <a:miter lim="800000"/>
            <a:headEnd len="sm" w="sm" type="none"/>
            <a:tailEnd len="med" w="med" type="triangle"/>
          </a:ln>
        </p:spPr>
      </p:cxnSp>
      <p:sp>
        <p:nvSpPr>
          <p:cNvPr id="1362" name="Google Shape;1362;p7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Junction Table</a:t>
            </a:r>
            <a:endParaRPr sz="2400">
              <a:latin typeface="Roboto Medium"/>
              <a:ea typeface="Roboto Medium"/>
              <a:cs typeface="Roboto Medium"/>
              <a:sym typeface="Roboto Medium"/>
            </a:endParaRPr>
          </a:p>
        </p:txBody>
      </p:sp>
      <p:sp>
        <p:nvSpPr>
          <p:cNvPr id="1363" name="Google Shape;1363;p79"/>
          <p:cNvSpPr/>
          <p:nvPr/>
        </p:nvSpPr>
        <p:spPr>
          <a:xfrm>
            <a:off x="1045025" y="3904825"/>
            <a:ext cx="3471600" cy="837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9"/>
          <p:cNvSpPr txBox="1"/>
          <p:nvPr/>
        </p:nvSpPr>
        <p:spPr>
          <a:xfrm>
            <a:off x="0" y="3918525"/>
            <a:ext cx="4516500" cy="8373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The Junction table contains many parent_ids and many child_ids</a:t>
            </a:r>
            <a:endParaRPr>
              <a:solidFill>
                <a:srgbClr val="000000"/>
              </a:solidFill>
              <a:latin typeface="Roboto"/>
              <a:ea typeface="Roboto"/>
              <a:cs typeface="Roboto"/>
              <a:sym typeface="Roboto"/>
            </a:endParaRPr>
          </a:p>
        </p:txBody>
      </p:sp>
      <p:pic>
        <p:nvPicPr>
          <p:cNvPr id="1365" name="Google Shape;1365;p79"/>
          <p:cNvPicPr preferRelativeResize="0"/>
          <p:nvPr/>
        </p:nvPicPr>
        <p:blipFill rotWithShape="1">
          <a:blip r:embed="rId3">
            <a:alphaModFix/>
          </a:blip>
          <a:srcRect b="1830" l="0" r="0" t="1830"/>
          <a:stretch/>
        </p:blipFill>
        <p:spPr>
          <a:xfrm>
            <a:off x="429768" y="3914788"/>
            <a:ext cx="521208" cy="396118"/>
          </a:xfrm>
          <a:prstGeom prst="rect">
            <a:avLst/>
          </a:prstGeom>
          <a:noFill/>
          <a:ln>
            <a:noFill/>
          </a:ln>
        </p:spPr>
      </p:pic>
      <p:sp>
        <p:nvSpPr>
          <p:cNvPr id="1366" name="Google Shape;1366;p79"/>
          <p:cNvSpPr txBox="1"/>
          <p:nvPr/>
        </p:nvSpPr>
        <p:spPr>
          <a:xfrm>
            <a:off x="6577975" y="2467975"/>
            <a:ext cx="2404800" cy="8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Roboto Medium"/>
                <a:ea typeface="Roboto Medium"/>
                <a:cs typeface="Roboto Medium"/>
                <a:sym typeface="Roboto Medium"/>
              </a:rPr>
              <a:t>Join child and parent table to junction table</a:t>
            </a:r>
            <a:endParaRPr sz="1800">
              <a:solidFill>
                <a:srgbClr val="000000"/>
              </a:solidFill>
              <a:latin typeface="Roboto Medium"/>
              <a:ea typeface="Roboto Medium"/>
              <a:cs typeface="Roboto Medium"/>
              <a:sym typeface="Roboto Medium"/>
            </a:endParaRPr>
          </a:p>
        </p:txBody>
      </p:sp>
      <p:sp>
        <p:nvSpPr>
          <p:cNvPr id="1350" name="Google Shape;1350;p79"/>
          <p:cNvSpPr/>
          <p:nvPr/>
        </p:nvSpPr>
        <p:spPr>
          <a:xfrm>
            <a:off x="498475" y="2515700"/>
            <a:ext cx="350100" cy="1006800"/>
          </a:xfrm>
          <a:prstGeom prst="roundRect">
            <a:avLst>
              <a:gd fmla="val 16667" name="adj"/>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9"/>
          <p:cNvSpPr/>
          <p:nvPr/>
        </p:nvSpPr>
        <p:spPr>
          <a:xfrm>
            <a:off x="721600" y="1675300"/>
            <a:ext cx="350100" cy="191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68" name="Google Shape;1368;p79"/>
          <p:cNvGraphicFramePr/>
          <p:nvPr/>
        </p:nvGraphicFramePr>
        <p:xfrm>
          <a:off x="734563" y="1914038"/>
          <a:ext cx="3000000" cy="3000000"/>
        </p:xfrm>
        <a:graphic>
          <a:graphicData uri="http://schemas.openxmlformats.org/drawingml/2006/table">
            <a:tbl>
              <a:tblPr>
                <a:noFill/>
                <a:tableStyleId>{9908671C-A743-414B-A679-BAE268FB4EDB}</a:tableStyleId>
              </a:tblPr>
              <a:tblGrid>
                <a:gridCol w="941450"/>
                <a:gridCol w="382850"/>
                <a:gridCol w="506725"/>
                <a:gridCol w="506725"/>
              </a:tblGrid>
              <a:tr h="207900">
                <a:tc gridSpan="4">
                  <a:txBody>
                    <a:bodyPr/>
                    <a:lstStyle/>
                    <a:p>
                      <a:pPr indent="0" lvl="0" marL="0" rtl="0" algn="l">
                        <a:spcBef>
                          <a:spcPts val="0"/>
                        </a:spcBef>
                        <a:spcAft>
                          <a:spcPts val="0"/>
                        </a:spcAft>
                        <a:buNone/>
                      </a:pPr>
                      <a:r>
                        <a:rPr b="1" lang="en" sz="900">
                          <a:latin typeface="Roboto"/>
                          <a:ea typeface="Roboto"/>
                          <a:cs typeface="Roboto"/>
                          <a:sym typeface="Roboto"/>
                        </a:rPr>
                        <a:t>child_</a:t>
                      </a:r>
                      <a:r>
                        <a:rPr b="1" lang="en" sz="900">
                          <a:latin typeface="Roboto"/>
                          <a:ea typeface="Roboto"/>
                          <a:cs typeface="Roboto"/>
                          <a:sym typeface="Roboto"/>
                        </a:rPr>
                        <a:t>parent_junction</a:t>
                      </a:r>
                      <a:endParaRPr b="1" sz="900">
                        <a:latin typeface="Roboto"/>
                        <a:ea typeface="Roboto"/>
                        <a:cs typeface="Roboto"/>
                        <a:sym typeface="Roboto"/>
                      </a:endParaRPr>
                    </a:p>
                  </a:txBody>
                  <a:tcPr marT="45700" marB="45700" marR="45700" marL="45700">
                    <a:solidFill>
                      <a:srgbClr val="AFCA54">
                        <a:alpha val="57309"/>
                      </a:srgbClr>
                    </a:solidFill>
                  </a:tcPr>
                </a:tc>
                <a:tc hMerge="1"/>
                <a:tc hMerge="1"/>
                <a:tc hMerge="1"/>
              </a:tr>
              <a:tr h="219300">
                <a:tc gridSpan="2">
                  <a:txBody>
                    <a:bodyPr/>
                    <a:lstStyle/>
                    <a:p>
                      <a:pPr indent="0" lvl="0" marL="0" rtl="0" algn="l">
                        <a:spcBef>
                          <a:spcPts val="0"/>
                        </a:spcBef>
                        <a:spcAft>
                          <a:spcPts val="0"/>
                        </a:spcAft>
                        <a:buNone/>
                      </a:pPr>
                      <a:r>
                        <a:rPr lang="en" sz="900">
                          <a:latin typeface="Roboto"/>
                          <a:ea typeface="Roboto"/>
                          <a:cs typeface="Roboto"/>
                          <a:sym typeface="Roboto"/>
                        </a:rPr>
                        <a:t>parent_id</a:t>
                      </a:r>
                      <a:endParaRPr sz="900">
                        <a:latin typeface="Roboto"/>
                        <a:ea typeface="Roboto"/>
                        <a:cs typeface="Roboto"/>
                        <a:sym typeface="Roboto"/>
                      </a:endParaRPr>
                    </a:p>
                  </a:txBody>
                  <a:tcPr marT="45700" marB="45700" marR="45700" marL="45700">
                    <a:lnR cap="flat" cmpd="sng" w="9525">
                      <a:solidFill>
                        <a:srgbClr val="9E9E9E">
                          <a:alpha val="0"/>
                        </a:srgbClr>
                      </a:solidFill>
                      <a:prstDash val="solid"/>
                      <a:round/>
                      <a:headEnd len="sm" w="sm" type="none"/>
                      <a:tailEnd len="sm" w="sm" type="none"/>
                    </a:lnR>
                  </a:tcPr>
                </a:tc>
                <a:tc hMerge="1"/>
                <a:tc gridSpan="2">
                  <a:txBody>
                    <a:bodyPr/>
                    <a:lstStyle/>
                    <a:p>
                      <a:pPr indent="0" lvl="0" marL="0" rtl="0" algn="r">
                        <a:spcBef>
                          <a:spcPts val="0"/>
                        </a:spcBef>
                        <a:spcAft>
                          <a:spcPts val="0"/>
                        </a:spcAft>
                        <a:buNone/>
                      </a:pPr>
                      <a:r>
                        <a:rPr lang="en" sz="900">
                          <a:solidFill>
                            <a:srgbClr val="999999"/>
                          </a:solidFill>
                          <a:latin typeface="Roboto"/>
                          <a:ea typeface="Roboto"/>
                          <a:cs typeface="Roboto"/>
                          <a:sym typeface="Roboto"/>
                        </a:rPr>
                        <a:t>INTEGER</a:t>
                      </a:r>
                      <a:endParaRPr sz="900">
                        <a:solidFill>
                          <a:srgbClr val="999999"/>
                        </a:solidFill>
                        <a:latin typeface="Roboto"/>
                        <a:ea typeface="Roboto"/>
                        <a:cs typeface="Roboto"/>
                        <a:sym typeface="Roboto"/>
                      </a:endParaRPr>
                    </a:p>
                  </a:txBody>
                  <a:tcPr marT="45700" marB="45700" marR="45700" marL="45700">
                    <a:lnL cap="flat" cmpd="sng" w="9525">
                      <a:solidFill>
                        <a:srgbClr val="9E9E9E">
                          <a:alpha val="0"/>
                        </a:srgbClr>
                      </a:solidFill>
                      <a:prstDash val="solid"/>
                      <a:round/>
                      <a:headEnd len="sm" w="sm" type="none"/>
                      <a:tailEnd len="sm" w="sm" type="none"/>
                    </a:lnL>
                  </a:tcPr>
                </a:tc>
                <a:tc hMerge="1"/>
              </a:tr>
              <a:tr h="234000">
                <a:tc gridSpan="2">
                  <a:txBody>
                    <a:bodyPr/>
                    <a:lstStyle/>
                    <a:p>
                      <a:pPr indent="0" lvl="0" marL="0" rtl="0" algn="l">
                        <a:spcBef>
                          <a:spcPts val="0"/>
                        </a:spcBef>
                        <a:spcAft>
                          <a:spcPts val="0"/>
                        </a:spcAft>
                        <a:buNone/>
                      </a:pPr>
                      <a:r>
                        <a:rPr lang="en" sz="900">
                          <a:latin typeface="Roboto"/>
                          <a:ea typeface="Roboto"/>
                          <a:cs typeface="Roboto"/>
                          <a:sym typeface="Roboto"/>
                        </a:rPr>
                        <a:t>c</a:t>
                      </a:r>
                      <a:r>
                        <a:rPr lang="en" sz="900">
                          <a:latin typeface="Roboto"/>
                          <a:ea typeface="Roboto"/>
                          <a:cs typeface="Roboto"/>
                          <a:sym typeface="Roboto"/>
                        </a:rPr>
                        <a:t>hild_id</a:t>
                      </a:r>
                      <a:endParaRPr sz="900">
                        <a:latin typeface="Roboto"/>
                        <a:ea typeface="Roboto"/>
                        <a:cs typeface="Roboto"/>
                        <a:sym typeface="Roboto"/>
                      </a:endParaRPr>
                    </a:p>
                  </a:txBody>
                  <a:tcPr marT="45700" marB="45700" marR="45700" marL="45700">
                    <a:lnR cap="flat" cmpd="sng" w="9525">
                      <a:solidFill>
                        <a:srgbClr val="9E9E9E">
                          <a:alpha val="0"/>
                        </a:srgbClr>
                      </a:solidFill>
                      <a:prstDash val="solid"/>
                      <a:round/>
                      <a:headEnd len="sm" w="sm" type="none"/>
                      <a:tailEnd len="sm" w="sm" type="none"/>
                    </a:lnR>
                  </a:tcPr>
                </a:tc>
                <a:tc hMerge="1"/>
                <a:tc gridSpan="2">
                  <a:txBody>
                    <a:bodyPr/>
                    <a:lstStyle/>
                    <a:p>
                      <a:pPr indent="0" lvl="0" marL="0" rtl="0" algn="r">
                        <a:spcBef>
                          <a:spcPts val="0"/>
                        </a:spcBef>
                        <a:spcAft>
                          <a:spcPts val="0"/>
                        </a:spcAft>
                        <a:buNone/>
                      </a:pPr>
                      <a:r>
                        <a:rPr lang="en" sz="900">
                          <a:solidFill>
                            <a:srgbClr val="999999"/>
                          </a:solidFill>
                          <a:latin typeface="Roboto"/>
                          <a:ea typeface="Roboto"/>
                          <a:cs typeface="Roboto"/>
                          <a:sym typeface="Roboto"/>
                        </a:rPr>
                        <a:t>INTEGER</a:t>
                      </a:r>
                      <a:endParaRPr sz="900">
                        <a:solidFill>
                          <a:srgbClr val="999999"/>
                        </a:solidFill>
                        <a:latin typeface="Roboto"/>
                        <a:ea typeface="Roboto"/>
                        <a:cs typeface="Roboto"/>
                        <a:sym typeface="Roboto"/>
                      </a:endParaRPr>
                    </a:p>
                  </a:txBody>
                  <a:tcPr marT="45700" marB="45700" marR="45700" marL="45700">
                    <a:lnL cap="flat" cmpd="sng" w="9525">
                      <a:solidFill>
                        <a:srgbClr val="9E9E9E">
                          <a:alpha val="0"/>
                        </a:srgbClr>
                      </a:solidFill>
                      <a:prstDash val="solid"/>
                      <a:round/>
                      <a:headEnd len="sm" w="sm" type="none"/>
                      <a:tailEnd len="sm" w="sm" type="none"/>
                    </a:lnL>
                  </a:tcPr>
                </a:tc>
                <a:tc hMerge="1"/>
              </a:tr>
            </a:tbl>
          </a:graphicData>
        </a:graphic>
      </p:graphicFrame>
      <p:graphicFrame>
        <p:nvGraphicFramePr>
          <p:cNvPr id="1369" name="Google Shape;1369;p79"/>
          <p:cNvGraphicFramePr/>
          <p:nvPr/>
        </p:nvGraphicFramePr>
        <p:xfrm>
          <a:off x="734563" y="2676038"/>
          <a:ext cx="3000000" cy="3000000"/>
        </p:xfrm>
        <a:graphic>
          <a:graphicData uri="http://schemas.openxmlformats.org/drawingml/2006/table">
            <a:tbl>
              <a:tblPr>
                <a:noFill/>
                <a:tableStyleId>{9908671C-A743-414B-A679-BAE268FB4EDB}</a:tableStyleId>
              </a:tblPr>
              <a:tblGrid>
                <a:gridCol w="711300"/>
                <a:gridCol w="120100"/>
                <a:gridCol w="382850"/>
                <a:gridCol w="382850"/>
              </a:tblGrid>
              <a:tr h="207900">
                <a:tc gridSpan="4">
                  <a:txBody>
                    <a:bodyPr/>
                    <a:lstStyle/>
                    <a:p>
                      <a:pPr indent="0" lvl="0" marL="0" rtl="0" algn="l">
                        <a:spcBef>
                          <a:spcPts val="0"/>
                        </a:spcBef>
                        <a:spcAft>
                          <a:spcPts val="0"/>
                        </a:spcAft>
                        <a:buNone/>
                      </a:pPr>
                      <a:r>
                        <a:rPr b="1" lang="en" sz="900">
                          <a:latin typeface="Roboto"/>
                          <a:ea typeface="Roboto"/>
                          <a:cs typeface="Roboto"/>
                          <a:sym typeface="Roboto"/>
                        </a:rPr>
                        <a:t>child</a:t>
                      </a:r>
                      <a:endParaRPr b="1" sz="900">
                        <a:latin typeface="Roboto"/>
                        <a:ea typeface="Roboto"/>
                        <a:cs typeface="Roboto"/>
                        <a:sym typeface="Roboto"/>
                      </a:endParaRPr>
                    </a:p>
                  </a:txBody>
                  <a:tcPr marT="45700" marB="45700" marR="45700" marL="45700">
                    <a:solidFill>
                      <a:srgbClr val="AFCA54">
                        <a:alpha val="57309"/>
                      </a:srgbClr>
                    </a:solidFill>
                  </a:tcPr>
                </a:tc>
                <a:tc hMerge="1"/>
                <a:tc hMerge="1"/>
                <a:tc hMerge="1"/>
              </a:tr>
              <a:tr h="219300">
                <a:tc gridSpan="2">
                  <a:txBody>
                    <a:bodyPr/>
                    <a:lstStyle/>
                    <a:p>
                      <a:pPr indent="0" lvl="0" marL="0" rtl="0" algn="l">
                        <a:spcBef>
                          <a:spcPts val="0"/>
                        </a:spcBef>
                        <a:spcAft>
                          <a:spcPts val="0"/>
                        </a:spcAft>
                        <a:buNone/>
                      </a:pPr>
                      <a:r>
                        <a:rPr b="1" lang="en" sz="900">
                          <a:latin typeface="Roboto"/>
                          <a:ea typeface="Roboto"/>
                          <a:cs typeface="Roboto"/>
                          <a:sym typeface="Roboto"/>
                        </a:rPr>
                        <a:t>child</a:t>
                      </a:r>
                      <a:r>
                        <a:rPr b="1" lang="en" sz="900">
                          <a:latin typeface="Roboto"/>
                          <a:ea typeface="Roboto"/>
                          <a:cs typeface="Roboto"/>
                          <a:sym typeface="Roboto"/>
                        </a:rPr>
                        <a:t>_id</a:t>
                      </a:r>
                      <a:endParaRPr b="1" sz="900">
                        <a:latin typeface="Roboto"/>
                        <a:ea typeface="Roboto"/>
                        <a:cs typeface="Roboto"/>
                        <a:sym typeface="Roboto"/>
                      </a:endParaRPr>
                    </a:p>
                  </a:txBody>
                  <a:tcPr marT="45700" marB="45700" marR="45700" marL="45700">
                    <a:lnR cap="flat" cmpd="sng" w="9525">
                      <a:solidFill>
                        <a:srgbClr val="9E9E9E">
                          <a:alpha val="0"/>
                        </a:srgbClr>
                      </a:solidFill>
                      <a:prstDash val="solid"/>
                      <a:round/>
                      <a:headEnd len="sm" w="sm" type="none"/>
                      <a:tailEnd len="sm" w="sm" type="none"/>
                    </a:lnR>
                  </a:tcPr>
                </a:tc>
                <a:tc hMerge="1"/>
                <a:tc gridSpan="2">
                  <a:txBody>
                    <a:bodyPr/>
                    <a:lstStyle/>
                    <a:p>
                      <a:pPr indent="0" lvl="0" marL="0" rtl="0" algn="r">
                        <a:spcBef>
                          <a:spcPts val="0"/>
                        </a:spcBef>
                        <a:spcAft>
                          <a:spcPts val="0"/>
                        </a:spcAft>
                        <a:buNone/>
                      </a:pPr>
                      <a:r>
                        <a:rPr lang="en" sz="900">
                          <a:solidFill>
                            <a:srgbClr val="999999"/>
                          </a:solidFill>
                          <a:latin typeface="Roboto"/>
                          <a:ea typeface="Roboto"/>
                          <a:cs typeface="Roboto"/>
                          <a:sym typeface="Roboto"/>
                        </a:rPr>
                        <a:t>INTEGER</a:t>
                      </a:r>
                      <a:endParaRPr sz="900">
                        <a:solidFill>
                          <a:srgbClr val="999999"/>
                        </a:solidFill>
                        <a:latin typeface="Roboto"/>
                        <a:ea typeface="Roboto"/>
                        <a:cs typeface="Roboto"/>
                        <a:sym typeface="Roboto"/>
                      </a:endParaRPr>
                    </a:p>
                  </a:txBody>
                  <a:tcPr marT="45700" marB="45700" marR="45700" marL="45700">
                    <a:lnL cap="flat" cmpd="sng" w="9525">
                      <a:solidFill>
                        <a:srgbClr val="9E9E9E">
                          <a:alpha val="0"/>
                        </a:srgbClr>
                      </a:solidFill>
                      <a:prstDash val="solid"/>
                      <a:round/>
                      <a:headEnd len="sm" w="sm" type="none"/>
                      <a:tailEnd len="sm" w="sm" type="none"/>
                    </a:lnL>
                  </a:tcPr>
                </a:tc>
                <a:tc hMerge="1"/>
              </a:tr>
              <a:tr h="234000">
                <a:tc gridSpan="2">
                  <a:txBody>
                    <a:bodyPr/>
                    <a:lstStyle/>
                    <a:p>
                      <a:pPr indent="0" lvl="0" marL="0" rtl="0" algn="l">
                        <a:spcBef>
                          <a:spcPts val="0"/>
                        </a:spcBef>
                        <a:spcAft>
                          <a:spcPts val="0"/>
                        </a:spcAft>
                        <a:buNone/>
                      </a:pPr>
                      <a:r>
                        <a:rPr lang="en" sz="900">
                          <a:latin typeface="Roboto"/>
                          <a:ea typeface="Roboto"/>
                          <a:cs typeface="Roboto"/>
                          <a:sym typeface="Roboto"/>
                        </a:rPr>
                        <a:t>child</a:t>
                      </a:r>
                      <a:r>
                        <a:rPr lang="en" sz="900">
                          <a:latin typeface="Roboto"/>
                          <a:ea typeface="Roboto"/>
                          <a:cs typeface="Roboto"/>
                          <a:sym typeface="Roboto"/>
                        </a:rPr>
                        <a:t>_name</a:t>
                      </a:r>
                      <a:endParaRPr sz="900">
                        <a:latin typeface="Roboto"/>
                        <a:ea typeface="Roboto"/>
                        <a:cs typeface="Roboto"/>
                        <a:sym typeface="Roboto"/>
                      </a:endParaRPr>
                    </a:p>
                  </a:txBody>
                  <a:tcPr marT="45700" marB="45700" marR="45700" marL="45700">
                    <a:lnR cap="flat" cmpd="sng" w="9525">
                      <a:solidFill>
                        <a:srgbClr val="9E9E9E">
                          <a:alpha val="0"/>
                        </a:srgbClr>
                      </a:solidFill>
                      <a:prstDash val="solid"/>
                      <a:round/>
                      <a:headEnd len="sm" w="sm" type="none"/>
                      <a:tailEnd len="sm" w="sm" type="none"/>
                    </a:lnR>
                  </a:tcPr>
                </a:tc>
                <a:tc hMerge="1"/>
                <a:tc gridSpan="2">
                  <a:txBody>
                    <a:bodyPr/>
                    <a:lstStyle/>
                    <a:p>
                      <a:pPr indent="0" lvl="0" marL="0" rtl="0" algn="r">
                        <a:spcBef>
                          <a:spcPts val="0"/>
                        </a:spcBef>
                        <a:spcAft>
                          <a:spcPts val="0"/>
                        </a:spcAft>
                        <a:buNone/>
                      </a:pPr>
                      <a:r>
                        <a:rPr lang="en" sz="900">
                          <a:solidFill>
                            <a:srgbClr val="999999"/>
                          </a:solidFill>
                          <a:latin typeface="Roboto"/>
                          <a:ea typeface="Roboto"/>
                          <a:cs typeface="Roboto"/>
                          <a:sym typeface="Roboto"/>
                        </a:rPr>
                        <a:t>VARCHAR</a:t>
                      </a:r>
                      <a:endParaRPr sz="900">
                        <a:solidFill>
                          <a:srgbClr val="999999"/>
                        </a:solidFill>
                        <a:latin typeface="Roboto"/>
                        <a:ea typeface="Roboto"/>
                        <a:cs typeface="Roboto"/>
                        <a:sym typeface="Roboto"/>
                      </a:endParaRPr>
                    </a:p>
                  </a:txBody>
                  <a:tcPr marT="45700" marB="45700" marR="45700" marL="45700">
                    <a:lnL cap="flat" cmpd="sng" w="9525">
                      <a:solidFill>
                        <a:srgbClr val="9E9E9E">
                          <a:alpha val="0"/>
                        </a:srgbClr>
                      </a:solidFill>
                      <a:prstDash val="solid"/>
                      <a:round/>
                      <a:headEnd len="sm" w="sm" type="none"/>
                      <a:tailEnd len="sm" w="sm" type="none"/>
                    </a:lnL>
                  </a:tcPr>
                </a:tc>
                <a:tc hMerge="1"/>
              </a:tr>
              <a:tr h="234000">
                <a:tc gridSpan="2">
                  <a:txBody>
                    <a:bodyPr/>
                    <a:lstStyle/>
                    <a:p>
                      <a:pPr indent="0" lvl="0" marL="0" rtl="0" algn="l">
                        <a:spcBef>
                          <a:spcPts val="0"/>
                        </a:spcBef>
                        <a:spcAft>
                          <a:spcPts val="0"/>
                        </a:spcAft>
                        <a:buNone/>
                      </a:pPr>
                      <a:r>
                        <a:rPr lang="en" sz="900">
                          <a:latin typeface="Roboto"/>
                          <a:ea typeface="Roboto"/>
                          <a:cs typeface="Roboto"/>
                          <a:sym typeface="Roboto"/>
                        </a:rPr>
                        <a:t>...</a:t>
                      </a:r>
                      <a:endParaRPr sz="900">
                        <a:latin typeface="Roboto"/>
                        <a:ea typeface="Roboto"/>
                        <a:cs typeface="Roboto"/>
                        <a:sym typeface="Roboto"/>
                      </a:endParaRPr>
                    </a:p>
                  </a:txBody>
                  <a:tcPr marT="45700" marB="45700" marR="45700" marL="45700">
                    <a:lnR cap="flat" cmpd="sng" w="9525">
                      <a:solidFill>
                        <a:srgbClr val="9E9E9E">
                          <a:alpha val="0"/>
                        </a:srgbClr>
                      </a:solidFill>
                      <a:prstDash val="solid"/>
                      <a:round/>
                      <a:headEnd len="sm" w="sm" type="none"/>
                      <a:tailEnd len="sm" w="sm" type="none"/>
                    </a:lnR>
                  </a:tcPr>
                </a:tc>
                <a:tc hMerge="1"/>
                <a:tc gridSpan="2">
                  <a:txBody>
                    <a:bodyPr/>
                    <a:lstStyle/>
                    <a:p>
                      <a:pPr indent="0" lvl="0" marL="0" rtl="0" algn="r">
                        <a:spcBef>
                          <a:spcPts val="0"/>
                        </a:spcBef>
                        <a:spcAft>
                          <a:spcPts val="0"/>
                        </a:spcAft>
                        <a:buNone/>
                      </a:pPr>
                      <a:r>
                        <a:t/>
                      </a:r>
                      <a:endParaRPr sz="900">
                        <a:solidFill>
                          <a:srgbClr val="999999"/>
                        </a:solidFill>
                        <a:latin typeface="Roboto"/>
                        <a:ea typeface="Roboto"/>
                        <a:cs typeface="Roboto"/>
                        <a:sym typeface="Roboto"/>
                      </a:endParaRPr>
                    </a:p>
                  </a:txBody>
                  <a:tcPr marT="45700" marB="45700" marR="45700" marL="45700">
                    <a:lnL cap="flat" cmpd="sng" w="9525">
                      <a:solidFill>
                        <a:srgbClr val="9E9E9E">
                          <a:alpha val="0"/>
                        </a:srgbClr>
                      </a:solidFill>
                      <a:prstDash val="solid"/>
                      <a:round/>
                      <a:headEnd len="sm" w="sm" type="none"/>
                      <a:tailEnd len="sm" w="sm" type="none"/>
                    </a:lnL>
                  </a:tcPr>
                </a:tc>
                <a:tc hMerge="1"/>
              </a:tr>
            </a:tbl>
          </a:graphicData>
        </a:graphic>
      </p:graphicFrame>
      <p:graphicFrame>
        <p:nvGraphicFramePr>
          <p:cNvPr id="1370" name="Google Shape;1370;p79"/>
          <p:cNvGraphicFramePr/>
          <p:nvPr/>
        </p:nvGraphicFramePr>
        <p:xfrm>
          <a:off x="734563" y="923438"/>
          <a:ext cx="3000000" cy="3000000"/>
        </p:xfrm>
        <a:graphic>
          <a:graphicData uri="http://schemas.openxmlformats.org/drawingml/2006/table">
            <a:tbl>
              <a:tblPr>
                <a:noFill/>
                <a:tableStyleId>{9908671C-A743-414B-A679-BAE268FB4EDB}</a:tableStyleId>
              </a:tblPr>
              <a:tblGrid>
                <a:gridCol w="711300"/>
                <a:gridCol w="120100"/>
                <a:gridCol w="382850"/>
                <a:gridCol w="382850"/>
              </a:tblGrid>
              <a:tr h="207900">
                <a:tc gridSpan="4">
                  <a:txBody>
                    <a:bodyPr/>
                    <a:lstStyle/>
                    <a:p>
                      <a:pPr indent="0" lvl="0" marL="0" rtl="0" algn="l">
                        <a:spcBef>
                          <a:spcPts val="0"/>
                        </a:spcBef>
                        <a:spcAft>
                          <a:spcPts val="0"/>
                        </a:spcAft>
                        <a:buNone/>
                      </a:pPr>
                      <a:r>
                        <a:rPr b="1" lang="en" sz="900">
                          <a:latin typeface="Roboto"/>
                          <a:ea typeface="Roboto"/>
                          <a:cs typeface="Roboto"/>
                          <a:sym typeface="Roboto"/>
                        </a:rPr>
                        <a:t>parent</a:t>
                      </a:r>
                      <a:endParaRPr b="1" sz="900">
                        <a:latin typeface="Roboto"/>
                        <a:ea typeface="Roboto"/>
                        <a:cs typeface="Roboto"/>
                        <a:sym typeface="Roboto"/>
                      </a:endParaRPr>
                    </a:p>
                  </a:txBody>
                  <a:tcPr marT="45700" marB="45700" marR="45700" marL="45700">
                    <a:solidFill>
                      <a:srgbClr val="AFCA54">
                        <a:alpha val="57309"/>
                      </a:srgbClr>
                    </a:solidFill>
                  </a:tcPr>
                </a:tc>
                <a:tc hMerge="1"/>
                <a:tc hMerge="1"/>
                <a:tc hMerge="1"/>
              </a:tr>
              <a:tr h="219300">
                <a:tc gridSpan="2">
                  <a:txBody>
                    <a:bodyPr/>
                    <a:lstStyle/>
                    <a:p>
                      <a:pPr indent="0" lvl="0" marL="0" rtl="0" algn="l">
                        <a:spcBef>
                          <a:spcPts val="0"/>
                        </a:spcBef>
                        <a:spcAft>
                          <a:spcPts val="0"/>
                        </a:spcAft>
                        <a:buNone/>
                      </a:pPr>
                      <a:r>
                        <a:rPr b="1" lang="en" sz="900">
                          <a:latin typeface="Roboto"/>
                          <a:ea typeface="Roboto"/>
                          <a:cs typeface="Roboto"/>
                          <a:sym typeface="Roboto"/>
                        </a:rPr>
                        <a:t>parent_id</a:t>
                      </a:r>
                      <a:endParaRPr b="1" sz="900">
                        <a:latin typeface="Roboto"/>
                        <a:ea typeface="Roboto"/>
                        <a:cs typeface="Roboto"/>
                        <a:sym typeface="Roboto"/>
                      </a:endParaRPr>
                    </a:p>
                  </a:txBody>
                  <a:tcPr marT="45700" marB="45700" marR="45700" marL="45700">
                    <a:lnR cap="flat" cmpd="sng" w="9525">
                      <a:solidFill>
                        <a:srgbClr val="9E9E9E">
                          <a:alpha val="0"/>
                        </a:srgbClr>
                      </a:solidFill>
                      <a:prstDash val="solid"/>
                      <a:round/>
                      <a:headEnd len="sm" w="sm" type="none"/>
                      <a:tailEnd len="sm" w="sm" type="none"/>
                    </a:lnR>
                  </a:tcPr>
                </a:tc>
                <a:tc hMerge="1"/>
                <a:tc gridSpan="2">
                  <a:txBody>
                    <a:bodyPr/>
                    <a:lstStyle/>
                    <a:p>
                      <a:pPr indent="0" lvl="0" marL="0" rtl="0" algn="r">
                        <a:spcBef>
                          <a:spcPts val="0"/>
                        </a:spcBef>
                        <a:spcAft>
                          <a:spcPts val="0"/>
                        </a:spcAft>
                        <a:buNone/>
                      </a:pPr>
                      <a:r>
                        <a:rPr lang="en" sz="900">
                          <a:solidFill>
                            <a:srgbClr val="999999"/>
                          </a:solidFill>
                          <a:latin typeface="Roboto"/>
                          <a:ea typeface="Roboto"/>
                          <a:cs typeface="Roboto"/>
                          <a:sym typeface="Roboto"/>
                        </a:rPr>
                        <a:t>INTEGER</a:t>
                      </a:r>
                      <a:endParaRPr sz="900">
                        <a:solidFill>
                          <a:srgbClr val="999999"/>
                        </a:solidFill>
                        <a:latin typeface="Roboto"/>
                        <a:ea typeface="Roboto"/>
                        <a:cs typeface="Roboto"/>
                        <a:sym typeface="Roboto"/>
                      </a:endParaRPr>
                    </a:p>
                  </a:txBody>
                  <a:tcPr marT="45700" marB="45700" marR="45700" marL="45700">
                    <a:lnL cap="flat" cmpd="sng" w="9525">
                      <a:solidFill>
                        <a:srgbClr val="9E9E9E">
                          <a:alpha val="0"/>
                        </a:srgbClr>
                      </a:solidFill>
                      <a:prstDash val="solid"/>
                      <a:round/>
                      <a:headEnd len="sm" w="sm" type="none"/>
                      <a:tailEnd len="sm" w="sm" type="none"/>
                    </a:lnL>
                  </a:tcPr>
                </a:tc>
                <a:tc hMerge="1"/>
              </a:tr>
              <a:tr h="234000">
                <a:tc gridSpan="2">
                  <a:txBody>
                    <a:bodyPr/>
                    <a:lstStyle/>
                    <a:p>
                      <a:pPr indent="0" lvl="0" marL="0" rtl="0" algn="l">
                        <a:spcBef>
                          <a:spcPts val="0"/>
                        </a:spcBef>
                        <a:spcAft>
                          <a:spcPts val="0"/>
                        </a:spcAft>
                        <a:buNone/>
                      </a:pPr>
                      <a:r>
                        <a:rPr lang="en" sz="900">
                          <a:latin typeface="Roboto"/>
                          <a:ea typeface="Roboto"/>
                          <a:cs typeface="Roboto"/>
                          <a:sym typeface="Roboto"/>
                        </a:rPr>
                        <a:t>parent_name</a:t>
                      </a:r>
                      <a:endParaRPr sz="900">
                        <a:latin typeface="Roboto"/>
                        <a:ea typeface="Roboto"/>
                        <a:cs typeface="Roboto"/>
                        <a:sym typeface="Roboto"/>
                      </a:endParaRPr>
                    </a:p>
                  </a:txBody>
                  <a:tcPr marT="45700" marB="45700" marR="45700" marL="45700">
                    <a:lnR cap="flat" cmpd="sng" w="9525">
                      <a:solidFill>
                        <a:srgbClr val="9E9E9E">
                          <a:alpha val="0"/>
                        </a:srgbClr>
                      </a:solidFill>
                      <a:prstDash val="solid"/>
                      <a:round/>
                      <a:headEnd len="sm" w="sm" type="none"/>
                      <a:tailEnd len="sm" w="sm" type="none"/>
                    </a:lnR>
                  </a:tcPr>
                </a:tc>
                <a:tc hMerge="1"/>
                <a:tc gridSpan="2">
                  <a:txBody>
                    <a:bodyPr/>
                    <a:lstStyle/>
                    <a:p>
                      <a:pPr indent="0" lvl="0" marL="0" rtl="0" algn="r">
                        <a:spcBef>
                          <a:spcPts val="0"/>
                        </a:spcBef>
                        <a:spcAft>
                          <a:spcPts val="0"/>
                        </a:spcAft>
                        <a:buNone/>
                      </a:pPr>
                      <a:r>
                        <a:rPr lang="en" sz="900">
                          <a:solidFill>
                            <a:srgbClr val="999999"/>
                          </a:solidFill>
                          <a:latin typeface="Roboto"/>
                          <a:ea typeface="Roboto"/>
                          <a:cs typeface="Roboto"/>
                          <a:sym typeface="Roboto"/>
                        </a:rPr>
                        <a:t>VARCHAR</a:t>
                      </a:r>
                      <a:endParaRPr sz="900">
                        <a:solidFill>
                          <a:srgbClr val="999999"/>
                        </a:solidFill>
                        <a:latin typeface="Roboto"/>
                        <a:ea typeface="Roboto"/>
                        <a:cs typeface="Roboto"/>
                        <a:sym typeface="Roboto"/>
                      </a:endParaRPr>
                    </a:p>
                  </a:txBody>
                  <a:tcPr marT="45700" marB="45700" marR="45700" marL="45700">
                    <a:lnL cap="flat" cmpd="sng" w="9525">
                      <a:solidFill>
                        <a:srgbClr val="9E9E9E">
                          <a:alpha val="0"/>
                        </a:srgbClr>
                      </a:solidFill>
                      <a:prstDash val="solid"/>
                      <a:round/>
                      <a:headEnd len="sm" w="sm" type="none"/>
                      <a:tailEnd len="sm" w="sm" type="none"/>
                    </a:lnL>
                  </a:tcPr>
                </a:tc>
                <a:tc hMerge="1"/>
              </a:tr>
              <a:tr h="234000">
                <a:tc gridSpan="2">
                  <a:txBody>
                    <a:bodyPr/>
                    <a:lstStyle/>
                    <a:p>
                      <a:pPr indent="0" lvl="0" marL="0" rtl="0" algn="l">
                        <a:spcBef>
                          <a:spcPts val="0"/>
                        </a:spcBef>
                        <a:spcAft>
                          <a:spcPts val="0"/>
                        </a:spcAft>
                        <a:buNone/>
                      </a:pPr>
                      <a:r>
                        <a:rPr lang="en" sz="900">
                          <a:latin typeface="Roboto"/>
                          <a:ea typeface="Roboto"/>
                          <a:cs typeface="Roboto"/>
                          <a:sym typeface="Roboto"/>
                        </a:rPr>
                        <a:t>...</a:t>
                      </a:r>
                      <a:endParaRPr sz="900">
                        <a:latin typeface="Roboto"/>
                        <a:ea typeface="Roboto"/>
                        <a:cs typeface="Roboto"/>
                        <a:sym typeface="Roboto"/>
                      </a:endParaRPr>
                    </a:p>
                  </a:txBody>
                  <a:tcPr marT="45700" marB="45700" marR="45700" marL="45700">
                    <a:lnR cap="flat" cmpd="sng" w="9525">
                      <a:solidFill>
                        <a:srgbClr val="9E9E9E">
                          <a:alpha val="0"/>
                        </a:srgbClr>
                      </a:solidFill>
                      <a:prstDash val="solid"/>
                      <a:round/>
                      <a:headEnd len="sm" w="sm" type="none"/>
                      <a:tailEnd len="sm" w="sm" type="none"/>
                    </a:lnR>
                    <a:solidFill>
                      <a:srgbClr val="FFFFFF"/>
                    </a:solidFill>
                  </a:tcPr>
                </a:tc>
                <a:tc hMerge="1"/>
                <a:tc gridSpan="2">
                  <a:txBody>
                    <a:bodyPr/>
                    <a:lstStyle/>
                    <a:p>
                      <a:pPr indent="0" lvl="0" marL="0" rtl="0" algn="r">
                        <a:spcBef>
                          <a:spcPts val="0"/>
                        </a:spcBef>
                        <a:spcAft>
                          <a:spcPts val="0"/>
                        </a:spcAft>
                        <a:buNone/>
                      </a:pPr>
                      <a:r>
                        <a:t/>
                      </a:r>
                      <a:endParaRPr sz="900">
                        <a:solidFill>
                          <a:srgbClr val="999999"/>
                        </a:solidFill>
                        <a:latin typeface="Roboto"/>
                        <a:ea typeface="Roboto"/>
                        <a:cs typeface="Roboto"/>
                        <a:sym typeface="Roboto"/>
                      </a:endParaRPr>
                    </a:p>
                  </a:txBody>
                  <a:tcPr marT="45700" marB="45700" marR="45700" marL="45700">
                    <a:lnL cap="flat" cmpd="sng" w="9525">
                      <a:solidFill>
                        <a:srgbClr val="9E9E9E">
                          <a:alpha val="0"/>
                        </a:srgbClr>
                      </a:solidFill>
                      <a:prstDash val="solid"/>
                      <a:round/>
                      <a:headEnd len="sm" w="sm" type="none"/>
                      <a:tailEnd len="sm" w="sm" type="none"/>
                    </a:lnL>
                  </a:tcPr>
                </a:tc>
                <a:tc hMerge="1"/>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4" name="Shape 1374"/>
        <p:cNvGrpSpPr/>
        <p:nvPr/>
      </p:nvGrpSpPr>
      <p:grpSpPr>
        <a:xfrm>
          <a:off x="0" y="0"/>
          <a:ext cx="0" cy="0"/>
          <a:chOff x="0" y="0"/>
          <a:chExt cx="0" cy="0"/>
        </a:xfrm>
      </p:grpSpPr>
      <p:sp>
        <p:nvSpPr>
          <p:cNvPr id="1375" name="Google Shape;1375;p8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600">
                <a:solidFill>
                  <a:schemeClr val="dk1"/>
                </a:solidFill>
              </a:rPr>
              <a:t>Activity:</a:t>
            </a:r>
            <a:r>
              <a:rPr lang="en" sz="3600">
                <a:solidFill>
                  <a:schemeClr val="dk1"/>
                </a:solidFill>
                <a:latin typeface="Roboto Light"/>
                <a:ea typeface="Roboto Light"/>
                <a:cs typeface="Roboto Light"/>
                <a:sym typeface="Roboto Light"/>
              </a:rPr>
              <a:t> Data Relationships</a:t>
            </a:r>
            <a:endParaRPr sz="36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In this activity, you will create table schemata</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for students and available courses, and then create a junction table to display all courses</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taken by students.</a:t>
            </a:r>
            <a:endParaRPr sz="2000">
              <a:solidFill>
                <a:schemeClr val="dk1"/>
              </a:solidFill>
              <a:latin typeface="Roboto Light"/>
              <a:ea typeface="Roboto Light"/>
              <a:cs typeface="Roboto Light"/>
              <a:sym typeface="Roboto Light"/>
            </a:endParaRPr>
          </a:p>
          <a:p>
            <a:pPr indent="0" lvl="0" marL="0" rtl="0" algn="l">
              <a:spcBef>
                <a:spcPts val="800"/>
              </a:spcBef>
              <a:spcAft>
                <a:spcPts val="800"/>
              </a:spcAft>
              <a:buNone/>
            </a:pPr>
            <a:r>
              <a:rPr lang="en" sz="2000">
                <a:solidFill>
                  <a:schemeClr val="dk1"/>
                </a:solidFill>
                <a:latin typeface="Roboto Light"/>
                <a:ea typeface="Roboto Light"/>
                <a:cs typeface="Roboto Light"/>
                <a:sym typeface="Roboto Light"/>
              </a:rPr>
              <a:t>(Instructions sent via Slack)</a:t>
            </a:r>
            <a:endParaRPr/>
          </a:p>
        </p:txBody>
      </p:sp>
      <p:sp>
        <p:nvSpPr>
          <p:cNvPr id="1376" name="Google Shape;1376;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7" name="Google Shape;1377;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8" name="Google Shape;1378;p8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4" name="Google Shape;1384;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40 min timer counting downwards, 5 sec pre-count with beeps and then an alarm after 40 min plus 60 sec overtime. If you rather have this timer counting upwards use this instead: https://www.youtube.com/watch?v=nh1yWKlVVgI&#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1390" name="Google Shape;1390;p82" title="40 minute Countdown timer (with alarm)">
            <a:hlinkClick r:id="rId3"/>
          </p:cNvPr>
          <p:cNvPicPr preferRelativeResize="0"/>
          <p:nvPr/>
        </p:nvPicPr>
        <p:blipFill>
          <a:blip r:embed="rId4">
            <a:alphaModFix/>
          </a:blip>
          <a:stretch>
            <a:fillRect/>
          </a:stretch>
        </p:blipFill>
        <p:spPr>
          <a:xfrm>
            <a:off x="362100" y="3288300"/>
            <a:ext cx="2082824" cy="1562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6" name="Google Shape;1396;p8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Entity Relationship Diagrams</a:t>
            </a:r>
            <a:endParaRPr/>
          </a:p>
        </p:txBody>
      </p:sp>
      <p:sp>
        <p:nvSpPr>
          <p:cNvPr id="1397" name="Google Shape;1397;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3" name="Google Shape;1403;p84"/>
          <p:cNvSpPr txBox="1"/>
          <p:nvPr/>
        </p:nvSpPr>
        <p:spPr>
          <a:xfrm>
            <a:off x="1917199" y="1881350"/>
            <a:ext cx="6417300" cy="14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00"/>
                </a:solidFill>
                <a:latin typeface="Roboto Light"/>
                <a:ea typeface="Roboto Light"/>
                <a:cs typeface="Roboto Light"/>
                <a:sym typeface="Roboto Light"/>
              </a:rPr>
              <a:t>An </a:t>
            </a:r>
            <a:r>
              <a:rPr b="1" lang="en" sz="2300">
                <a:latin typeface="Roboto"/>
                <a:ea typeface="Roboto"/>
                <a:cs typeface="Roboto"/>
                <a:sym typeface="Roboto"/>
              </a:rPr>
              <a:t>entity relationship diagram, </a:t>
            </a:r>
            <a:r>
              <a:rPr lang="en" sz="2300">
                <a:latin typeface="Roboto Light"/>
                <a:ea typeface="Roboto Light"/>
                <a:cs typeface="Roboto Light"/>
                <a:sym typeface="Roboto Light"/>
              </a:rPr>
              <a:t>or </a:t>
            </a:r>
            <a:r>
              <a:rPr b="1" lang="en" sz="2300">
                <a:latin typeface="Roboto"/>
                <a:ea typeface="Roboto"/>
                <a:cs typeface="Roboto"/>
                <a:sym typeface="Roboto"/>
              </a:rPr>
              <a:t>ERD</a:t>
            </a:r>
            <a:r>
              <a:rPr lang="en" sz="2300">
                <a:latin typeface="Roboto Light"/>
                <a:ea typeface="Roboto Light"/>
                <a:cs typeface="Roboto Light"/>
                <a:sym typeface="Roboto Light"/>
              </a:rPr>
              <a:t>, is a visual representation of entity relationships within a database.</a:t>
            </a:r>
            <a:endParaRPr sz="2300">
              <a:latin typeface="Roboto Light"/>
              <a:ea typeface="Roboto Light"/>
              <a:cs typeface="Roboto Light"/>
              <a:sym typeface="Roboto Light"/>
            </a:endParaRPr>
          </a:p>
          <a:p>
            <a:pPr indent="0" lvl="0" marL="0" rtl="0" algn="l">
              <a:spcBef>
                <a:spcPts val="0"/>
              </a:spcBef>
              <a:spcAft>
                <a:spcPts val="0"/>
              </a:spcAft>
              <a:buNone/>
            </a:pPr>
            <a:r>
              <a:t/>
            </a:r>
            <a:endParaRPr sz="2300">
              <a:latin typeface="Roboto Light"/>
              <a:ea typeface="Roboto Light"/>
              <a:cs typeface="Roboto Light"/>
              <a:sym typeface="Roboto Light"/>
            </a:endParaRPr>
          </a:p>
        </p:txBody>
      </p:sp>
      <p:pic>
        <p:nvPicPr>
          <p:cNvPr id="1404" name="Google Shape;1404;p84"/>
          <p:cNvPicPr preferRelativeResize="0"/>
          <p:nvPr/>
        </p:nvPicPr>
        <p:blipFill>
          <a:blip r:embed="rId3">
            <a:alphaModFix/>
          </a:blip>
          <a:stretch>
            <a:fillRect/>
          </a:stretch>
        </p:blipFill>
        <p:spPr>
          <a:xfrm>
            <a:off x="897113" y="1976588"/>
            <a:ext cx="813606" cy="11903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5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Normalization</a:t>
            </a:r>
            <a:endParaRPr/>
          </a:p>
        </p:txBody>
      </p:sp>
      <p:sp>
        <p:nvSpPr>
          <p:cNvPr id="1073" name="Google Shape;1073;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4" name="Google Shape;1074;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8" name="Shape 1408"/>
        <p:cNvGrpSpPr/>
        <p:nvPr/>
      </p:nvGrpSpPr>
      <p:grpSpPr>
        <a:xfrm>
          <a:off x="0" y="0"/>
          <a:ext cx="0" cy="0"/>
          <a:chOff x="0" y="0"/>
          <a:chExt cx="0" cy="0"/>
        </a:xfrm>
      </p:grpSpPr>
      <p:sp>
        <p:nvSpPr>
          <p:cNvPr id="1409" name="Google Shape;1409;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0" name="Google Shape;1410;p8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ERDs</a:t>
            </a:r>
            <a:endParaRPr sz="2400">
              <a:latin typeface="Roboto Medium"/>
              <a:ea typeface="Roboto Medium"/>
              <a:cs typeface="Roboto Medium"/>
              <a:sym typeface="Roboto Medium"/>
            </a:endParaRPr>
          </a:p>
        </p:txBody>
      </p:sp>
      <p:sp>
        <p:nvSpPr>
          <p:cNvPr id="1411" name="Google Shape;1411;p8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Entities, their data types, and relationships are all illustrated in the diagram.</a:t>
            </a:r>
            <a:endParaRPr sz="1800">
              <a:latin typeface="Roboto"/>
              <a:ea typeface="Roboto"/>
              <a:cs typeface="Roboto"/>
              <a:sym typeface="Roboto"/>
            </a:endParaRPr>
          </a:p>
        </p:txBody>
      </p:sp>
      <p:pic>
        <p:nvPicPr>
          <p:cNvPr id="1412" name="Google Shape;1412;p85"/>
          <p:cNvPicPr preferRelativeResize="0"/>
          <p:nvPr/>
        </p:nvPicPr>
        <p:blipFill>
          <a:blip r:embed="rId3">
            <a:alphaModFix/>
          </a:blip>
          <a:stretch>
            <a:fillRect/>
          </a:stretch>
        </p:blipFill>
        <p:spPr>
          <a:xfrm>
            <a:off x="2352138" y="1193175"/>
            <a:ext cx="4439713" cy="3571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8" name="Google Shape;1418;p86"/>
          <p:cNvSpPr/>
          <p:nvPr/>
        </p:nvSpPr>
        <p:spPr>
          <a:xfrm>
            <a:off x="1045025" y="1314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6"/>
          <p:cNvSpPr txBox="1"/>
          <p:nvPr/>
        </p:nvSpPr>
        <p:spPr>
          <a:xfrm>
            <a:off x="0" y="13277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b="1" lang="en">
                <a:solidFill>
                  <a:srgbClr val="000000"/>
                </a:solidFill>
                <a:latin typeface="Roboto"/>
                <a:ea typeface="Roboto"/>
                <a:cs typeface="Roboto"/>
                <a:sym typeface="Roboto"/>
              </a:rPr>
              <a:t>Conceptual</a:t>
            </a:r>
            <a:r>
              <a:rPr lang="en">
                <a:solidFill>
                  <a:srgbClr val="000000"/>
                </a:solidFill>
                <a:latin typeface="Roboto"/>
                <a:ea typeface="Roboto"/>
                <a:cs typeface="Roboto"/>
                <a:sym typeface="Roboto"/>
              </a:rPr>
              <a:t>: basic information containing table and column names. </a:t>
            </a:r>
            <a:endParaRPr>
              <a:solidFill>
                <a:srgbClr val="000000"/>
              </a:solidFill>
              <a:latin typeface="Roboto"/>
              <a:ea typeface="Roboto"/>
              <a:cs typeface="Roboto"/>
              <a:sym typeface="Roboto"/>
            </a:endParaRPr>
          </a:p>
        </p:txBody>
      </p:sp>
      <p:sp>
        <p:nvSpPr>
          <p:cNvPr id="1420" name="Google Shape;1420;p86"/>
          <p:cNvSpPr/>
          <p:nvPr/>
        </p:nvSpPr>
        <p:spPr>
          <a:xfrm>
            <a:off x="1045075" y="1826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6"/>
          <p:cNvSpPr txBox="1"/>
          <p:nvPr/>
        </p:nvSpPr>
        <p:spPr>
          <a:xfrm>
            <a:off x="0" y="18401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b="1" lang="en">
                <a:solidFill>
                  <a:srgbClr val="000000"/>
                </a:solidFill>
                <a:latin typeface="Roboto"/>
                <a:ea typeface="Roboto"/>
                <a:cs typeface="Roboto"/>
                <a:sym typeface="Roboto"/>
              </a:rPr>
              <a:t>Logical</a:t>
            </a:r>
            <a:r>
              <a:rPr lang="en">
                <a:solidFill>
                  <a:srgbClr val="000000"/>
                </a:solidFill>
                <a:latin typeface="Roboto"/>
                <a:ea typeface="Roboto"/>
                <a:cs typeface="Roboto"/>
                <a:sym typeface="Roboto"/>
              </a:rPr>
              <a:t>: slightly more complex than conceptual models with IDs and data types defined.</a:t>
            </a:r>
            <a:endParaRPr>
              <a:solidFill>
                <a:srgbClr val="000000"/>
              </a:solidFill>
              <a:latin typeface="Roboto"/>
              <a:ea typeface="Roboto"/>
              <a:cs typeface="Roboto"/>
              <a:sym typeface="Roboto"/>
            </a:endParaRPr>
          </a:p>
        </p:txBody>
      </p:sp>
      <p:pic>
        <p:nvPicPr>
          <p:cNvPr id="1422" name="Google Shape;1422;p86"/>
          <p:cNvPicPr preferRelativeResize="0"/>
          <p:nvPr/>
        </p:nvPicPr>
        <p:blipFill rotWithShape="1">
          <a:blip r:embed="rId3">
            <a:alphaModFix/>
          </a:blip>
          <a:srcRect b="1830" l="0" r="0" t="1830"/>
          <a:stretch/>
        </p:blipFill>
        <p:spPr>
          <a:xfrm>
            <a:off x="429768" y="1323988"/>
            <a:ext cx="521208" cy="396118"/>
          </a:xfrm>
          <a:prstGeom prst="rect">
            <a:avLst/>
          </a:prstGeom>
          <a:noFill/>
          <a:ln>
            <a:noFill/>
          </a:ln>
        </p:spPr>
      </p:pic>
      <p:pic>
        <p:nvPicPr>
          <p:cNvPr id="1423" name="Google Shape;1423;p86"/>
          <p:cNvPicPr preferRelativeResize="0"/>
          <p:nvPr/>
        </p:nvPicPr>
        <p:blipFill rotWithShape="1">
          <a:blip r:embed="rId3">
            <a:alphaModFix/>
          </a:blip>
          <a:srcRect b="1830" l="0" r="0" t="1830"/>
          <a:stretch/>
        </p:blipFill>
        <p:spPr>
          <a:xfrm>
            <a:off x="429768" y="1824600"/>
            <a:ext cx="521208" cy="396118"/>
          </a:xfrm>
          <a:prstGeom prst="rect">
            <a:avLst/>
          </a:prstGeom>
          <a:noFill/>
          <a:ln>
            <a:noFill/>
          </a:ln>
        </p:spPr>
      </p:pic>
      <p:sp>
        <p:nvSpPr>
          <p:cNvPr id="1424" name="Google Shape;1424;p86"/>
          <p:cNvSpPr txBox="1"/>
          <p:nvPr/>
        </p:nvSpPr>
        <p:spPr>
          <a:xfrm>
            <a:off x="0" y="7521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700">
                <a:latin typeface="Roboto"/>
                <a:ea typeface="Roboto"/>
                <a:cs typeface="Roboto"/>
                <a:sym typeface="Roboto"/>
              </a:rPr>
              <a:t>There are three models used when creating diagrams:</a:t>
            </a:r>
            <a:endParaRPr sz="1700">
              <a:latin typeface="Roboto"/>
              <a:ea typeface="Roboto"/>
              <a:cs typeface="Roboto"/>
              <a:sym typeface="Roboto"/>
            </a:endParaRPr>
          </a:p>
        </p:txBody>
      </p:sp>
      <p:sp>
        <p:nvSpPr>
          <p:cNvPr id="1425" name="Google Shape;1425;p86"/>
          <p:cNvSpPr/>
          <p:nvPr/>
        </p:nvSpPr>
        <p:spPr>
          <a:xfrm>
            <a:off x="1045075" y="23598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6"/>
          <p:cNvSpPr txBox="1"/>
          <p:nvPr/>
        </p:nvSpPr>
        <p:spPr>
          <a:xfrm>
            <a:off x="0" y="23735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b="1" lang="en">
                <a:solidFill>
                  <a:srgbClr val="000000"/>
                </a:solidFill>
                <a:latin typeface="Roboto"/>
                <a:ea typeface="Roboto"/>
                <a:cs typeface="Roboto"/>
                <a:sym typeface="Roboto"/>
              </a:rPr>
              <a:t>Physical</a:t>
            </a:r>
            <a:r>
              <a:rPr lang="en">
                <a:solidFill>
                  <a:srgbClr val="000000"/>
                </a:solidFill>
                <a:latin typeface="Roboto"/>
                <a:ea typeface="Roboto"/>
                <a:cs typeface="Roboto"/>
                <a:sym typeface="Roboto"/>
              </a:rPr>
              <a:t>: the blueprint of the database, reflecting physical relationships between entities.</a:t>
            </a:r>
            <a:endParaRPr b="1">
              <a:solidFill>
                <a:srgbClr val="000000"/>
              </a:solidFill>
              <a:latin typeface="Roboto"/>
              <a:ea typeface="Roboto"/>
              <a:cs typeface="Roboto"/>
              <a:sym typeface="Roboto"/>
            </a:endParaRPr>
          </a:p>
        </p:txBody>
      </p:sp>
      <p:pic>
        <p:nvPicPr>
          <p:cNvPr id="1427" name="Google Shape;1427;p86"/>
          <p:cNvPicPr preferRelativeResize="0"/>
          <p:nvPr/>
        </p:nvPicPr>
        <p:blipFill rotWithShape="1">
          <a:blip r:embed="rId3">
            <a:alphaModFix/>
          </a:blip>
          <a:srcRect b="1830" l="0" r="0" t="1830"/>
          <a:stretch/>
        </p:blipFill>
        <p:spPr>
          <a:xfrm>
            <a:off x="429768" y="2358000"/>
            <a:ext cx="521208" cy="396118"/>
          </a:xfrm>
          <a:prstGeom prst="rect">
            <a:avLst/>
          </a:prstGeom>
          <a:noFill/>
          <a:ln>
            <a:noFill/>
          </a:ln>
        </p:spPr>
      </p:pic>
      <p:sp>
        <p:nvSpPr>
          <p:cNvPr id="1428" name="Google Shape;1428;p8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ERDs</a:t>
            </a:r>
            <a:endParaRPr sz="2400">
              <a:latin typeface="Roboto Medium"/>
              <a:ea typeface="Roboto Medium"/>
              <a:cs typeface="Roboto Medium"/>
              <a:sym typeface="Roboto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2" name="Shape 1432"/>
        <p:cNvGrpSpPr/>
        <p:nvPr/>
      </p:nvGrpSpPr>
      <p:grpSpPr>
        <a:xfrm>
          <a:off x="0" y="0"/>
          <a:ext cx="0" cy="0"/>
          <a:chOff x="0" y="0"/>
          <a:chExt cx="0" cy="0"/>
        </a:xfrm>
      </p:grpSpPr>
      <p:sp>
        <p:nvSpPr>
          <p:cNvPr id="1433" name="Google Shape;1433;p87"/>
          <p:cNvSpPr txBox="1"/>
          <p:nvPr>
            <p:ph idx="2" type="title"/>
          </p:nvPr>
        </p:nvSpPr>
        <p:spPr>
          <a:xfrm>
            <a:off x="273900" y="1042875"/>
            <a:ext cx="87861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Designing an ERD, Part II</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In this activity, you will further improve</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on the ERD by creating a physical ERD.</a:t>
            </a:r>
            <a:endParaRPr sz="2000">
              <a:solidFill>
                <a:schemeClr val="dk1"/>
              </a:solidFill>
              <a:latin typeface="Roboto Light"/>
              <a:ea typeface="Roboto Light"/>
              <a:cs typeface="Roboto Light"/>
              <a:sym typeface="Roboto Light"/>
            </a:endParaRPr>
          </a:p>
          <a:p>
            <a:pPr indent="0" lvl="0" marL="0" rtl="0" algn="l">
              <a:spcBef>
                <a:spcPts val="800"/>
              </a:spcBef>
              <a:spcAft>
                <a:spcPts val="800"/>
              </a:spcAft>
              <a:buNone/>
            </a:pPr>
            <a:r>
              <a:rPr lang="en" sz="2000">
                <a:solidFill>
                  <a:schemeClr val="dk1"/>
                </a:solidFill>
                <a:latin typeface="Roboto Light"/>
                <a:ea typeface="Roboto Light"/>
                <a:cs typeface="Roboto Light"/>
                <a:sym typeface="Roboto Light"/>
              </a:rPr>
              <a:t>(Instructions sent via Slack)</a:t>
            </a:r>
            <a:endParaRPr/>
          </a:p>
        </p:txBody>
      </p:sp>
      <p:sp>
        <p:nvSpPr>
          <p:cNvPr id="1434" name="Google Shape;1434;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5" name="Google Shape;1435;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6" name="Google Shape;1436;p8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sp>
        <p:nvSpPr>
          <p:cNvPr id="1441" name="Google Shape;1441;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2" name="Google Shape;1442;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Google Shape;1447;p8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Unions</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lang="en" sz="2000">
                <a:solidFill>
                  <a:schemeClr val="dk1"/>
                </a:solidFill>
                <a:latin typeface="Roboto Light"/>
                <a:ea typeface="Roboto Light"/>
                <a:cs typeface="Roboto Light"/>
                <a:sym typeface="Roboto Light"/>
              </a:rPr>
              <a:t>In this activity, you will have more practice with unions, by combining data from multiple tables without the use of joins.</a:t>
            </a:r>
            <a:endParaRPr sz="2000">
              <a:solidFill>
                <a:schemeClr val="dk1"/>
              </a:solidFill>
              <a:latin typeface="Roboto Light"/>
              <a:ea typeface="Roboto Light"/>
              <a:cs typeface="Roboto Light"/>
              <a:sym typeface="Roboto Light"/>
            </a:endParaRPr>
          </a:p>
          <a:p>
            <a:pPr indent="0" lvl="0" marL="0" rtl="0" algn="l">
              <a:spcBef>
                <a:spcPts val="800"/>
              </a:spcBef>
              <a:spcAft>
                <a:spcPts val="800"/>
              </a:spcAft>
              <a:buNone/>
            </a:pPr>
            <a:r>
              <a:rPr lang="en" sz="2000">
                <a:solidFill>
                  <a:schemeClr val="dk1"/>
                </a:solidFill>
                <a:latin typeface="Roboto Light"/>
                <a:ea typeface="Roboto Light"/>
                <a:cs typeface="Roboto Light"/>
                <a:sym typeface="Roboto Light"/>
              </a:rPr>
              <a:t>(Instructions sent via Slack)</a:t>
            </a:r>
            <a:endParaRPr sz="3000">
              <a:solidFill>
                <a:schemeClr val="dk1"/>
              </a:solidFill>
              <a:latin typeface="Roboto Light"/>
              <a:ea typeface="Roboto Light"/>
              <a:cs typeface="Roboto Light"/>
              <a:sym typeface="Roboto Light"/>
            </a:endParaRPr>
          </a:p>
        </p:txBody>
      </p:sp>
      <p:sp>
        <p:nvSpPr>
          <p:cNvPr id="1448" name="Google Shape;1448;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9" name="Google Shape;1449;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0" name="Google Shape;1450;p8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6" name="Google Shape;1456;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0" name="Google Shape;1080;p59"/>
          <p:cNvSpPr txBox="1"/>
          <p:nvPr/>
        </p:nvSpPr>
        <p:spPr>
          <a:xfrm>
            <a:off x="1917188" y="2033738"/>
            <a:ext cx="6690300" cy="14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Roboto"/>
                <a:ea typeface="Roboto"/>
                <a:cs typeface="Roboto"/>
                <a:sym typeface="Roboto"/>
              </a:rPr>
              <a:t>Data normalization</a:t>
            </a:r>
            <a:r>
              <a:rPr lang="en" sz="2300">
                <a:latin typeface="Roboto Light"/>
                <a:ea typeface="Roboto Light"/>
                <a:cs typeface="Roboto Light"/>
                <a:sym typeface="Roboto Light"/>
              </a:rPr>
              <a:t> is the process of restructuring data to a set of defined "normal forms."</a:t>
            </a:r>
            <a:endParaRPr sz="2300">
              <a:latin typeface="Roboto Light"/>
              <a:ea typeface="Roboto Light"/>
              <a:cs typeface="Roboto Light"/>
              <a:sym typeface="Roboto Light"/>
            </a:endParaRPr>
          </a:p>
          <a:p>
            <a:pPr indent="0" lvl="0" marL="0" rtl="0" algn="l">
              <a:spcBef>
                <a:spcPts val="0"/>
              </a:spcBef>
              <a:spcAft>
                <a:spcPts val="0"/>
              </a:spcAft>
              <a:buNone/>
            </a:pPr>
            <a:r>
              <a:t/>
            </a:r>
            <a:endParaRPr sz="2300">
              <a:latin typeface="Roboto Light"/>
              <a:ea typeface="Roboto Light"/>
              <a:cs typeface="Roboto Light"/>
              <a:sym typeface="Roboto Light"/>
            </a:endParaRPr>
          </a:p>
          <a:p>
            <a:pPr indent="0" lvl="0" marL="0" rtl="0" algn="l">
              <a:spcBef>
                <a:spcPts val="0"/>
              </a:spcBef>
              <a:spcAft>
                <a:spcPts val="0"/>
              </a:spcAft>
              <a:buNone/>
            </a:pPr>
            <a:r>
              <a:t/>
            </a:r>
            <a:endParaRPr sz="2300">
              <a:latin typeface="Roboto Light"/>
              <a:ea typeface="Roboto Light"/>
              <a:cs typeface="Roboto Light"/>
              <a:sym typeface="Roboto Light"/>
            </a:endParaRPr>
          </a:p>
        </p:txBody>
      </p:sp>
      <p:pic>
        <p:nvPicPr>
          <p:cNvPr id="1081" name="Google Shape;1081;p59"/>
          <p:cNvPicPr preferRelativeResize="0"/>
          <p:nvPr/>
        </p:nvPicPr>
        <p:blipFill>
          <a:blip r:embed="rId3">
            <a:alphaModFix/>
          </a:blip>
          <a:stretch>
            <a:fillRect/>
          </a:stretch>
        </p:blipFill>
        <p:spPr>
          <a:xfrm>
            <a:off x="897113" y="1976588"/>
            <a:ext cx="813606" cy="11903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7" name="Google Shape;1087;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8" name="Google Shape;1088;p60"/>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Light"/>
                <a:ea typeface="Roboto Light"/>
                <a:cs typeface="Roboto Light"/>
                <a:sym typeface="Roboto Light"/>
              </a:rPr>
              <a:t>The process of data normalization </a:t>
            </a:r>
            <a:r>
              <a:rPr b="1" lang="en">
                <a:solidFill>
                  <a:schemeClr val="dk1"/>
                </a:solidFill>
              </a:rPr>
              <a:t>eliminates data redundancy and inconsistencies</a:t>
            </a:r>
            <a:r>
              <a:rPr lang="en">
                <a:solidFill>
                  <a:schemeClr val="dk1"/>
                </a:solidFill>
                <a:latin typeface="Roboto Light"/>
                <a:ea typeface="Roboto Light"/>
                <a:cs typeface="Roboto Light"/>
                <a:sym typeface="Roboto Light"/>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 Normalization</a:t>
            </a:r>
            <a:endParaRPr/>
          </a:p>
        </p:txBody>
      </p:sp>
      <p:sp>
        <p:nvSpPr>
          <p:cNvPr id="1094" name="Google Shape;1094;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5" name="Google Shape;1095;p61"/>
          <p:cNvSpPr/>
          <p:nvPr/>
        </p:nvSpPr>
        <p:spPr>
          <a:xfrm>
            <a:off x="1654675" y="2425225"/>
            <a:ext cx="72399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1"/>
          <p:cNvSpPr/>
          <p:nvPr/>
        </p:nvSpPr>
        <p:spPr>
          <a:xfrm>
            <a:off x="1654698" y="3470475"/>
            <a:ext cx="72399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1"/>
          <p:cNvSpPr/>
          <p:nvPr/>
        </p:nvSpPr>
        <p:spPr>
          <a:xfrm>
            <a:off x="1654698" y="2942450"/>
            <a:ext cx="72399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8" name="Google Shape;1098;p61"/>
          <p:cNvPicPr preferRelativeResize="0"/>
          <p:nvPr/>
        </p:nvPicPr>
        <p:blipFill rotWithShape="1">
          <a:blip r:embed="rId3">
            <a:alphaModFix/>
          </a:blip>
          <a:srcRect b="1830" l="0" r="0" t="1830"/>
          <a:stretch/>
        </p:blipFill>
        <p:spPr>
          <a:xfrm>
            <a:off x="429656" y="1410800"/>
            <a:ext cx="521208" cy="396118"/>
          </a:xfrm>
          <a:prstGeom prst="rect">
            <a:avLst/>
          </a:prstGeom>
          <a:noFill/>
          <a:ln>
            <a:noFill/>
          </a:ln>
        </p:spPr>
      </p:pic>
      <p:sp>
        <p:nvSpPr>
          <p:cNvPr id="1099" name="Google Shape;1099;p61"/>
          <p:cNvSpPr/>
          <p:nvPr/>
        </p:nvSpPr>
        <p:spPr>
          <a:xfrm>
            <a:off x="1045200" y="13794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p:nvPr/>
        </p:nvSpPr>
        <p:spPr>
          <a:xfrm>
            <a:off x="1045025" y="8568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p:nvPr/>
        </p:nvSpPr>
        <p:spPr>
          <a:xfrm>
            <a:off x="1045075" y="19026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1"/>
          <p:cNvSpPr/>
          <p:nvPr/>
        </p:nvSpPr>
        <p:spPr>
          <a:xfrm>
            <a:off x="1045100" y="4018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3" name="Google Shape;1103;p61"/>
          <p:cNvPicPr preferRelativeResize="0"/>
          <p:nvPr/>
        </p:nvPicPr>
        <p:blipFill rotWithShape="1">
          <a:blip r:embed="rId3">
            <a:alphaModFix/>
          </a:blip>
          <a:srcRect b="1830" l="0" r="0" t="1830"/>
          <a:stretch/>
        </p:blipFill>
        <p:spPr>
          <a:xfrm>
            <a:off x="429768" y="866788"/>
            <a:ext cx="521208" cy="396118"/>
          </a:xfrm>
          <a:prstGeom prst="rect">
            <a:avLst/>
          </a:prstGeom>
          <a:noFill/>
          <a:ln>
            <a:noFill/>
          </a:ln>
        </p:spPr>
      </p:pic>
      <p:pic>
        <p:nvPicPr>
          <p:cNvPr id="1104" name="Google Shape;1104;p61"/>
          <p:cNvPicPr preferRelativeResize="0"/>
          <p:nvPr/>
        </p:nvPicPr>
        <p:blipFill rotWithShape="1">
          <a:blip r:embed="rId3">
            <a:alphaModFix/>
          </a:blip>
          <a:srcRect b="1830" l="0" r="0" t="1830"/>
          <a:stretch/>
        </p:blipFill>
        <p:spPr>
          <a:xfrm>
            <a:off x="429768" y="1900800"/>
            <a:ext cx="521208" cy="396118"/>
          </a:xfrm>
          <a:prstGeom prst="rect">
            <a:avLst/>
          </a:prstGeom>
          <a:noFill/>
          <a:ln>
            <a:noFill/>
          </a:ln>
        </p:spPr>
      </p:pic>
      <p:pic>
        <p:nvPicPr>
          <p:cNvPr id="1105" name="Google Shape;1105;p61"/>
          <p:cNvPicPr preferRelativeResize="0"/>
          <p:nvPr/>
        </p:nvPicPr>
        <p:blipFill rotWithShape="1">
          <a:blip r:embed="rId4">
            <a:alphaModFix/>
          </a:blip>
          <a:srcRect b="1037" l="0" r="0" t="1047"/>
          <a:stretch/>
        </p:blipFill>
        <p:spPr>
          <a:xfrm>
            <a:off x="1039368" y="2450363"/>
            <a:ext cx="521208" cy="396118"/>
          </a:xfrm>
          <a:prstGeom prst="rect">
            <a:avLst/>
          </a:prstGeom>
          <a:noFill/>
          <a:ln>
            <a:noFill/>
          </a:ln>
        </p:spPr>
      </p:pic>
      <p:pic>
        <p:nvPicPr>
          <p:cNvPr id="1106" name="Google Shape;1106;p61"/>
          <p:cNvPicPr preferRelativeResize="0"/>
          <p:nvPr/>
        </p:nvPicPr>
        <p:blipFill rotWithShape="1">
          <a:blip r:embed="rId5">
            <a:alphaModFix/>
          </a:blip>
          <a:srcRect b="1390" l="0" r="0" t="1380"/>
          <a:stretch/>
        </p:blipFill>
        <p:spPr>
          <a:xfrm>
            <a:off x="1039368" y="3489960"/>
            <a:ext cx="520980" cy="393192"/>
          </a:xfrm>
          <a:prstGeom prst="rect">
            <a:avLst/>
          </a:prstGeom>
          <a:noFill/>
          <a:ln>
            <a:noFill/>
          </a:ln>
        </p:spPr>
      </p:pic>
      <p:pic>
        <p:nvPicPr>
          <p:cNvPr id="1107" name="Google Shape;1107;p61"/>
          <p:cNvPicPr preferRelativeResize="0"/>
          <p:nvPr/>
        </p:nvPicPr>
        <p:blipFill rotWithShape="1">
          <a:blip r:embed="rId3">
            <a:alphaModFix/>
          </a:blip>
          <a:srcRect b="1830" l="0" r="0" t="1830"/>
          <a:stretch/>
        </p:blipFill>
        <p:spPr>
          <a:xfrm>
            <a:off x="429768" y="4038600"/>
            <a:ext cx="520979" cy="393192"/>
          </a:xfrm>
          <a:prstGeom prst="rect">
            <a:avLst/>
          </a:prstGeom>
          <a:noFill/>
          <a:ln>
            <a:noFill/>
          </a:ln>
        </p:spPr>
      </p:pic>
      <p:pic>
        <p:nvPicPr>
          <p:cNvPr id="1108" name="Google Shape;1108;p61"/>
          <p:cNvPicPr preferRelativeResize="0"/>
          <p:nvPr/>
        </p:nvPicPr>
        <p:blipFill rotWithShape="1">
          <a:blip r:embed="rId5">
            <a:alphaModFix/>
          </a:blip>
          <a:srcRect b="1390" l="0" r="0" t="1380"/>
          <a:stretch/>
        </p:blipFill>
        <p:spPr>
          <a:xfrm>
            <a:off x="1039368" y="2961935"/>
            <a:ext cx="520980" cy="393192"/>
          </a:xfrm>
          <a:prstGeom prst="rect">
            <a:avLst/>
          </a:prstGeom>
          <a:noFill/>
          <a:ln>
            <a:noFill/>
          </a:ln>
        </p:spPr>
      </p:pic>
      <p:sp>
        <p:nvSpPr>
          <p:cNvPr id="1109" name="Google Shape;1109;p61"/>
          <p:cNvSpPr txBox="1"/>
          <p:nvPr/>
        </p:nvSpPr>
        <p:spPr>
          <a:xfrm>
            <a:off x="0" y="8705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Process of restructure data to a set of “normal forms.”</a:t>
            </a:r>
            <a:endParaRPr>
              <a:latin typeface="Roboto"/>
              <a:ea typeface="Roboto"/>
              <a:cs typeface="Roboto"/>
              <a:sym typeface="Roboto"/>
            </a:endParaRPr>
          </a:p>
        </p:txBody>
      </p:sp>
      <p:sp>
        <p:nvSpPr>
          <p:cNvPr id="1110" name="Google Shape;1110;p61"/>
          <p:cNvSpPr txBox="1"/>
          <p:nvPr/>
        </p:nvSpPr>
        <p:spPr>
          <a:xfrm>
            <a:off x="250" y="1393150"/>
            <a:ext cx="9144000" cy="4572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Reduce and eliminate data redundancy and inconsistencies</a:t>
            </a:r>
            <a:endParaRPr>
              <a:latin typeface="Roboto"/>
              <a:ea typeface="Roboto"/>
              <a:cs typeface="Roboto"/>
              <a:sym typeface="Roboto"/>
            </a:endParaRPr>
          </a:p>
        </p:txBody>
      </p:sp>
      <p:sp>
        <p:nvSpPr>
          <p:cNvPr id="1111" name="Google Shape;1111;p61"/>
          <p:cNvSpPr txBox="1"/>
          <p:nvPr/>
        </p:nvSpPr>
        <p:spPr>
          <a:xfrm>
            <a:off x="0" y="19163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Three most common forms:</a:t>
            </a:r>
            <a:endParaRPr>
              <a:latin typeface="Roboto"/>
              <a:ea typeface="Roboto"/>
              <a:cs typeface="Roboto"/>
              <a:sym typeface="Roboto"/>
            </a:endParaRPr>
          </a:p>
        </p:txBody>
      </p:sp>
      <p:sp>
        <p:nvSpPr>
          <p:cNvPr id="1112" name="Google Shape;1112;p61"/>
          <p:cNvSpPr txBox="1"/>
          <p:nvPr/>
        </p:nvSpPr>
        <p:spPr>
          <a:xfrm>
            <a:off x="609350" y="2438925"/>
            <a:ext cx="8535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First normal form (1NF)</a:t>
            </a:r>
            <a:endParaRPr>
              <a:latin typeface="Roboto"/>
              <a:ea typeface="Roboto"/>
              <a:cs typeface="Roboto"/>
              <a:sym typeface="Roboto"/>
            </a:endParaRPr>
          </a:p>
        </p:txBody>
      </p:sp>
      <p:sp>
        <p:nvSpPr>
          <p:cNvPr id="1113" name="Google Shape;1113;p61"/>
          <p:cNvSpPr txBox="1"/>
          <p:nvPr/>
        </p:nvSpPr>
        <p:spPr>
          <a:xfrm>
            <a:off x="609550" y="2956150"/>
            <a:ext cx="8535000" cy="4572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Second normal form (2NF)</a:t>
            </a:r>
            <a:endParaRPr>
              <a:latin typeface="Roboto"/>
              <a:ea typeface="Roboto"/>
              <a:cs typeface="Roboto"/>
              <a:sym typeface="Roboto"/>
            </a:endParaRPr>
          </a:p>
        </p:txBody>
      </p:sp>
      <p:sp>
        <p:nvSpPr>
          <p:cNvPr id="1114" name="Google Shape;1114;p61"/>
          <p:cNvSpPr txBox="1"/>
          <p:nvPr/>
        </p:nvSpPr>
        <p:spPr>
          <a:xfrm>
            <a:off x="25" y="40323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There are even more levels!</a:t>
            </a:r>
            <a:endParaRPr>
              <a:latin typeface="Roboto"/>
              <a:ea typeface="Roboto"/>
              <a:cs typeface="Roboto"/>
              <a:sym typeface="Roboto"/>
            </a:endParaRPr>
          </a:p>
        </p:txBody>
      </p:sp>
      <p:sp>
        <p:nvSpPr>
          <p:cNvPr id="1115" name="Google Shape;1115;p61"/>
          <p:cNvSpPr txBox="1"/>
          <p:nvPr/>
        </p:nvSpPr>
        <p:spPr>
          <a:xfrm>
            <a:off x="609550" y="3489550"/>
            <a:ext cx="8535000" cy="4572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Third normal form (3NF)</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1" name="Google Shape;1121;p62"/>
          <p:cNvSpPr txBox="1"/>
          <p:nvPr/>
        </p:nvSpPr>
        <p:spPr>
          <a:xfrm>
            <a:off x="1045025" y="1819075"/>
            <a:ext cx="6280200" cy="622800"/>
          </a:xfrm>
          <a:prstGeom prst="rect">
            <a:avLst/>
          </a:prstGeom>
          <a:noFill/>
          <a:ln>
            <a:noFill/>
          </a:ln>
        </p:spPr>
        <p:txBody>
          <a:bodyPr anchorCtr="0" anchor="ctr" bIns="0" lIns="628650"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 Rows can have a fields that repeat</a:t>
            </a:r>
            <a:endParaRPr>
              <a:solidFill>
                <a:srgbClr val="000000"/>
              </a:solidFill>
              <a:latin typeface="Roboto"/>
              <a:ea typeface="Roboto"/>
              <a:cs typeface="Roboto"/>
              <a:sym typeface="Roboto"/>
            </a:endParaRPr>
          </a:p>
          <a:p>
            <a:pPr indent="0" lvl="0" marL="0" rtl="0" algn="l">
              <a:spcBef>
                <a:spcPts val="0"/>
              </a:spcBef>
              <a:spcAft>
                <a:spcPts val="0"/>
              </a:spcAft>
              <a:buNone/>
            </a:pPr>
            <a:r>
              <a:rPr lang="en">
                <a:solidFill>
                  <a:srgbClr val="000000"/>
                </a:solidFill>
              </a:rPr>
              <a:t>– But whole rows do not fully match</a:t>
            </a:r>
            <a:endParaRPr>
              <a:solidFill>
                <a:srgbClr val="000000"/>
              </a:solidFill>
              <a:latin typeface="Roboto"/>
              <a:ea typeface="Roboto"/>
              <a:cs typeface="Roboto"/>
              <a:sym typeface="Roboto"/>
            </a:endParaRPr>
          </a:p>
        </p:txBody>
      </p:sp>
      <p:sp>
        <p:nvSpPr>
          <p:cNvPr id="1122" name="Google Shape;1122;p62"/>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First Normal Form (1NF)</a:t>
            </a:r>
            <a:endParaRPr sz="2400">
              <a:latin typeface="Roboto Medium"/>
              <a:ea typeface="Roboto Medium"/>
              <a:cs typeface="Roboto Medium"/>
              <a:sym typeface="Roboto Medium"/>
            </a:endParaRPr>
          </a:p>
        </p:txBody>
      </p:sp>
      <p:sp>
        <p:nvSpPr>
          <p:cNvPr id="1123" name="Google Shape;1123;p62"/>
          <p:cNvSpPr/>
          <p:nvPr/>
        </p:nvSpPr>
        <p:spPr>
          <a:xfrm>
            <a:off x="1045025" y="8568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2"/>
          <p:cNvSpPr txBox="1"/>
          <p:nvPr/>
        </p:nvSpPr>
        <p:spPr>
          <a:xfrm>
            <a:off x="0" y="8705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Each field in a table row should contain a single value</a:t>
            </a:r>
            <a:endParaRPr/>
          </a:p>
        </p:txBody>
      </p:sp>
      <p:sp>
        <p:nvSpPr>
          <p:cNvPr id="1125" name="Google Shape;1125;p62"/>
          <p:cNvSpPr/>
          <p:nvPr/>
        </p:nvSpPr>
        <p:spPr>
          <a:xfrm>
            <a:off x="1045075" y="13692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2"/>
          <p:cNvSpPr txBox="1"/>
          <p:nvPr/>
        </p:nvSpPr>
        <p:spPr>
          <a:xfrm>
            <a:off x="0" y="13829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Each row is unique</a:t>
            </a:r>
            <a:endParaRPr/>
          </a:p>
        </p:txBody>
      </p:sp>
      <p:pic>
        <p:nvPicPr>
          <p:cNvPr id="1127" name="Google Shape;1127;p62"/>
          <p:cNvPicPr preferRelativeResize="0"/>
          <p:nvPr/>
        </p:nvPicPr>
        <p:blipFill rotWithShape="1">
          <a:blip r:embed="rId3">
            <a:alphaModFix/>
          </a:blip>
          <a:srcRect b="1830" l="0" r="0" t="1830"/>
          <a:stretch/>
        </p:blipFill>
        <p:spPr>
          <a:xfrm>
            <a:off x="429768" y="866788"/>
            <a:ext cx="521208" cy="396118"/>
          </a:xfrm>
          <a:prstGeom prst="rect">
            <a:avLst/>
          </a:prstGeom>
          <a:noFill/>
          <a:ln>
            <a:noFill/>
          </a:ln>
        </p:spPr>
      </p:pic>
      <p:pic>
        <p:nvPicPr>
          <p:cNvPr id="1128" name="Google Shape;1128;p62"/>
          <p:cNvPicPr preferRelativeResize="0"/>
          <p:nvPr/>
        </p:nvPicPr>
        <p:blipFill rotWithShape="1">
          <a:blip r:embed="rId3">
            <a:alphaModFix/>
          </a:blip>
          <a:srcRect b="1830" l="0" r="0" t="1830"/>
          <a:stretch/>
        </p:blipFill>
        <p:spPr>
          <a:xfrm>
            <a:off x="429768" y="1367400"/>
            <a:ext cx="521208" cy="396118"/>
          </a:xfrm>
          <a:prstGeom prst="rect">
            <a:avLst/>
          </a:prstGeom>
          <a:noFill/>
          <a:ln>
            <a:noFill/>
          </a:ln>
        </p:spPr>
      </p:pic>
      <p:sp>
        <p:nvSpPr>
          <p:cNvPr id="1129" name="Google Shape;1129;p62"/>
          <p:cNvSpPr txBox="1"/>
          <p:nvPr/>
        </p:nvSpPr>
        <p:spPr>
          <a:xfrm>
            <a:off x="1115675" y="2782075"/>
            <a:ext cx="20256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Raw Data</a:t>
            </a:r>
            <a:endParaRPr sz="1800">
              <a:latin typeface="Roboto Medium"/>
              <a:ea typeface="Roboto Medium"/>
              <a:cs typeface="Roboto Medium"/>
              <a:sym typeface="Roboto Medium"/>
            </a:endParaRPr>
          </a:p>
        </p:txBody>
      </p:sp>
      <p:sp>
        <p:nvSpPr>
          <p:cNvPr id="1130" name="Google Shape;1130;p62"/>
          <p:cNvSpPr txBox="1"/>
          <p:nvPr/>
        </p:nvSpPr>
        <p:spPr>
          <a:xfrm>
            <a:off x="3603000" y="2782075"/>
            <a:ext cx="16545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Normalization</a:t>
            </a:r>
            <a:endParaRPr sz="1800">
              <a:latin typeface="Roboto Medium"/>
              <a:ea typeface="Roboto Medium"/>
              <a:cs typeface="Roboto Medium"/>
              <a:sym typeface="Roboto Medium"/>
            </a:endParaRPr>
          </a:p>
        </p:txBody>
      </p:sp>
      <p:sp>
        <p:nvSpPr>
          <p:cNvPr id="1131" name="Google Shape;1131;p62"/>
          <p:cNvSpPr txBox="1"/>
          <p:nvPr/>
        </p:nvSpPr>
        <p:spPr>
          <a:xfrm>
            <a:off x="5568725" y="2782075"/>
            <a:ext cx="22293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First Normal Form</a:t>
            </a:r>
            <a:endParaRPr sz="1800">
              <a:latin typeface="Roboto Medium"/>
              <a:ea typeface="Roboto Medium"/>
              <a:cs typeface="Roboto Medium"/>
              <a:sym typeface="Roboto Medium"/>
            </a:endParaRPr>
          </a:p>
        </p:txBody>
      </p:sp>
      <p:graphicFrame>
        <p:nvGraphicFramePr>
          <p:cNvPr id="1132" name="Google Shape;1132;p62"/>
          <p:cNvGraphicFramePr/>
          <p:nvPr/>
        </p:nvGraphicFramePr>
        <p:xfrm>
          <a:off x="1115575" y="3228475"/>
          <a:ext cx="3000000" cy="3000000"/>
        </p:xfrm>
        <a:graphic>
          <a:graphicData uri="http://schemas.openxmlformats.org/drawingml/2006/table">
            <a:tbl>
              <a:tblPr>
                <a:noFill/>
                <a:tableStyleId>{9908671C-A743-414B-A679-BAE268FB4EDB}</a:tableStyleId>
              </a:tblPr>
              <a:tblGrid>
                <a:gridCol w="757450"/>
                <a:gridCol w="1268175"/>
              </a:tblGrid>
              <a:tr h="308400">
                <a:tc>
                  <a:txBody>
                    <a:bodyPr/>
                    <a:lstStyle/>
                    <a:p>
                      <a:pPr indent="0" lvl="0" marL="0" rtl="0" algn="l">
                        <a:spcBef>
                          <a:spcPts val="0"/>
                        </a:spcBef>
                        <a:spcAft>
                          <a:spcPts val="0"/>
                        </a:spcAft>
                        <a:buNone/>
                      </a:pPr>
                      <a:r>
                        <a:rPr b="1" lang="en" sz="1000">
                          <a:latin typeface="Roboto"/>
                          <a:ea typeface="Roboto"/>
                          <a:cs typeface="Roboto"/>
                          <a:sym typeface="Roboto"/>
                        </a:rPr>
                        <a:t>family</a:t>
                      </a:r>
                      <a:endParaRPr b="1"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 sz="1000">
                          <a:latin typeface="Roboto"/>
                          <a:ea typeface="Roboto"/>
                          <a:cs typeface="Roboto"/>
                          <a:sym typeface="Roboto"/>
                        </a:rPr>
                        <a:t>children</a:t>
                      </a:r>
                      <a:endParaRPr b="1" sz="1000">
                        <a:latin typeface="Roboto"/>
                        <a:ea typeface="Roboto"/>
                        <a:cs typeface="Roboto"/>
                        <a:sym typeface="Roboto"/>
                      </a:endParaRPr>
                    </a:p>
                  </a:txBody>
                  <a:tcPr marT="91425" marB="91425" marR="91425" marL="91425">
                    <a:solidFill>
                      <a:srgbClr val="F7EF6A">
                        <a:alpha val="63460"/>
                      </a:srgbClr>
                    </a:solidFill>
                  </a:tcPr>
                </a:tc>
              </a:tr>
              <a:tr h="308400">
                <a:tc>
                  <a:txBody>
                    <a:bodyPr/>
                    <a:lstStyle/>
                    <a:p>
                      <a:pPr indent="0" lvl="0" marL="0" rtl="0" algn="l">
                        <a:spcBef>
                          <a:spcPts val="0"/>
                        </a:spcBef>
                        <a:spcAft>
                          <a:spcPts val="0"/>
                        </a:spcAft>
                        <a:buNone/>
                      </a:pPr>
                      <a:r>
                        <a:rPr lang="en" sz="1000">
                          <a:latin typeface="Roboto"/>
                          <a:ea typeface="Roboto"/>
                          <a:cs typeface="Roboto"/>
                          <a:sym typeface="Roboto"/>
                        </a:rPr>
                        <a:t>Smiths</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Chris, Abby, Susy</a:t>
                      </a:r>
                      <a:endParaRPr sz="1000">
                        <a:latin typeface="Roboto"/>
                        <a:ea typeface="Roboto"/>
                        <a:cs typeface="Roboto"/>
                        <a:sym typeface="Roboto"/>
                      </a:endParaRPr>
                    </a:p>
                  </a:txBody>
                  <a:tcPr marT="91425" marB="91425" marR="91425" marL="91425">
                    <a:solidFill>
                      <a:srgbClr val="F7EF6A">
                        <a:alpha val="63460"/>
                      </a:srgbClr>
                    </a:solidFill>
                  </a:tcPr>
                </a:tc>
              </a:tr>
              <a:tr h="308400">
                <a:tc>
                  <a:txBody>
                    <a:bodyPr/>
                    <a:lstStyle/>
                    <a:p>
                      <a:pPr indent="0" lvl="0" marL="0" rtl="0" algn="l">
                        <a:spcBef>
                          <a:spcPts val="0"/>
                        </a:spcBef>
                        <a:spcAft>
                          <a:spcPts val="0"/>
                        </a:spcAft>
                        <a:buNone/>
                      </a:pPr>
                      <a:r>
                        <a:rPr lang="en" sz="1000">
                          <a:latin typeface="Roboto"/>
                          <a:ea typeface="Roboto"/>
                          <a:cs typeface="Roboto"/>
                          <a:sym typeface="Roboto"/>
                        </a:rPr>
                        <a:t>Jones</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Steve, Mary, Dillion</a:t>
                      </a:r>
                      <a:endParaRPr sz="1000">
                        <a:latin typeface="Roboto"/>
                        <a:ea typeface="Roboto"/>
                        <a:cs typeface="Roboto"/>
                        <a:sym typeface="Roboto"/>
                      </a:endParaRPr>
                    </a:p>
                  </a:txBody>
                  <a:tcPr marT="91425" marB="91425" marR="91425" marL="91425">
                    <a:solidFill>
                      <a:srgbClr val="F7EF6A">
                        <a:alpha val="63460"/>
                      </a:srgbClr>
                    </a:solidFill>
                  </a:tcPr>
                </a:tc>
              </a:tr>
            </a:tbl>
          </a:graphicData>
        </a:graphic>
      </p:graphicFrame>
      <p:sp>
        <p:nvSpPr>
          <p:cNvPr id="1133" name="Google Shape;1133;p62"/>
          <p:cNvSpPr/>
          <p:nvPr/>
        </p:nvSpPr>
        <p:spPr>
          <a:xfrm>
            <a:off x="3762425" y="3417100"/>
            <a:ext cx="1370400" cy="622800"/>
          </a:xfrm>
          <a:prstGeom prst="rightArrow">
            <a:avLst>
              <a:gd fmla="val 50000" name="adj1"/>
              <a:gd fmla="val 5000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134" name="Google Shape;1134;p62"/>
          <p:cNvGraphicFramePr/>
          <p:nvPr/>
        </p:nvGraphicFramePr>
        <p:xfrm>
          <a:off x="5988213" y="3228475"/>
          <a:ext cx="3000000" cy="3000000"/>
        </p:xfrm>
        <a:graphic>
          <a:graphicData uri="http://schemas.openxmlformats.org/drawingml/2006/table">
            <a:tbl>
              <a:tblPr>
                <a:noFill/>
                <a:tableStyleId>{9908671C-A743-414B-A679-BAE268FB4EDB}</a:tableStyleId>
              </a:tblPr>
              <a:tblGrid>
                <a:gridCol w="695175"/>
                <a:gridCol w="695125"/>
              </a:tblGrid>
              <a:tr h="147125">
                <a:tc>
                  <a:txBody>
                    <a:bodyPr/>
                    <a:lstStyle/>
                    <a:p>
                      <a:pPr indent="0" lvl="0" marL="0" rtl="0" algn="l">
                        <a:spcBef>
                          <a:spcPts val="0"/>
                        </a:spcBef>
                        <a:spcAft>
                          <a:spcPts val="0"/>
                        </a:spcAft>
                        <a:buNone/>
                      </a:pPr>
                      <a:r>
                        <a:rPr b="1" lang="en" sz="1000">
                          <a:latin typeface="Roboto"/>
                          <a:ea typeface="Roboto"/>
                          <a:cs typeface="Roboto"/>
                          <a:sym typeface="Roboto"/>
                        </a:rPr>
                        <a:t>family</a:t>
                      </a:r>
                      <a:endParaRPr b="1"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b="1" lang="en" sz="1000">
                          <a:latin typeface="Roboto"/>
                          <a:ea typeface="Roboto"/>
                          <a:cs typeface="Roboto"/>
                          <a:sym typeface="Roboto"/>
                        </a:rPr>
                        <a:t>children</a:t>
                      </a:r>
                      <a:endParaRPr b="1" sz="1000">
                        <a:latin typeface="Roboto"/>
                        <a:ea typeface="Roboto"/>
                        <a:cs typeface="Roboto"/>
                        <a:sym typeface="Roboto"/>
                      </a:endParaRPr>
                    </a:p>
                  </a:txBody>
                  <a:tcPr marT="9125" marB="9125" marR="91425" marL="91425">
                    <a:solidFill>
                      <a:srgbClr val="F7EF6A">
                        <a:alpha val="63460"/>
                      </a:srgbClr>
                    </a:solidFill>
                  </a:tcPr>
                </a:tc>
              </a:tr>
              <a:tr h="147125">
                <a:tc>
                  <a:txBody>
                    <a:bodyPr/>
                    <a:lstStyle/>
                    <a:p>
                      <a:pPr indent="0" lvl="0" marL="0" rtl="0" algn="l">
                        <a:spcBef>
                          <a:spcPts val="0"/>
                        </a:spcBef>
                        <a:spcAft>
                          <a:spcPts val="0"/>
                        </a:spcAft>
                        <a:buNone/>
                      </a:pPr>
                      <a:r>
                        <a:rPr lang="en" sz="1000">
                          <a:latin typeface="Roboto"/>
                          <a:ea typeface="Roboto"/>
                          <a:cs typeface="Roboto"/>
                          <a:sym typeface="Roboto"/>
                        </a:rPr>
                        <a:t>Smiths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Abby</a:t>
                      </a:r>
                      <a:endParaRPr sz="1000">
                        <a:latin typeface="Roboto"/>
                        <a:ea typeface="Roboto"/>
                        <a:cs typeface="Roboto"/>
                        <a:sym typeface="Roboto"/>
                      </a:endParaRPr>
                    </a:p>
                  </a:txBody>
                  <a:tcPr marT="9125" marB="9125" marR="91425" marL="91425">
                    <a:solidFill>
                      <a:srgbClr val="F7EF6A">
                        <a:alpha val="63460"/>
                      </a:srgbClr>
                    </a:solidFill>
                  </a:tcPr>
                </a:tc>
              </a:tr>
              <a:tr h="184525">
                <a:tc>
                  <a:txBody>
                    <a:bodyPr/>
                    <a:lstStyle/>
                    <a:p>
                      <a:pPr indent="0" lvl="0" marL="0" rtl="0" algn="l">
                        <a:spcBef>
                          <a:spcPts val="0"/>
                        </a:spcBef>
                        <a:spcAft>
                          <a:spcPts val="0"/>
                        </a:spcAft>
                        <a:buNone/>
                      </a:pPr>
                      <a:r>
                        <a:rPr lang="en" sz="1000">
                          <a:latin typeface="Roboto"/>
                          <a:ea typeface="Roboto"/>
                          <a:cs typeface="Roboto"/>
                          <a:sym typeface="Roboto"/>
                        </a:rPr>
                        <a:t>Smiths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Susy</a:t>
                      </a:r>
                      <a:endParaRPr sz="1000">
                        <a:latin typeface="Roboto"/>
                        <a:ea typeface="Roboto"/>
                        <a:cs typeface="Roboto"/>
                        <a:sym typeface="Roboto"/>
                      </a:endParaRPr>
                    </a:p>
                  </a:txBody>
                  <a:tcPr marT="9125" marB="9125" marR="91425" marL="91425">
                    <a:solidFill>
                      <a:srgbClr val="F7EF6A">
                        <a:alpha val="63460"/>
                      </a:srgbClr>
                    </a:solidFill>
                  </a:tcPr>
                </a:tc>
              </a:tr>
              <a:tr h="184525">
                <a:tc>
                  <a:txBody>
                    <a:bodyPr/>
                    <a:lstStyle/>
                    <a:p>
                      <a:pPr indent="0" lvl="0" marL="0" rtl="0" algn="l">
                        <a:spcBef>
                          <a:spcPts val="0"/>
                        </a:spcBef>
                        <a:spcAft>
                          <a:spcPts val="0"/>
                        </a:spcAft>
                        <a:buNone/>
                      </a:pPr>
                      <a:r>
                        <a:rPr lang="en" sz="1000">
                          <a:latin typeface="Roboto"/>
                          <a:ea typeface="Roboto"/>
                          <a:cs typeface="Roboto"/>
                          <a:sym typeface="Roboto"/>
                        </a:rPr>
                        <a:t>Jones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Mary</a:t>
                      </a:r>
                      <a:endParaRPr sz="1000">
                        <a:latin typeface="Roboto"/>
                        <a:ea typeface="Roboto"/>
                        <a:cs typeface="Roboto"/>
                        <a:sym typeface="Roboto"/>
                      </a:endParaRPr>
                    </a:p>
                  </a:txBody>
                  <a:tcPr marT="9125" marB="9125" marR="91425" marL="91425">
                    <a:solidFill>
                      <a:srgbClr val="F7EF6A">
                        <a:alpha val="63460"/>
                      </a:srgbClr>
                    </a:solidFill>
                  </a:tcPr>
                </a:tc>
              </a:tr>
              <a:tr h="184525">
                <a:tc>
                  <a:txBody>
                    <a:bodyPr/>
                    <a:lstStyle/>
                    <a:p>
                      <a:pPr indent="0" lvl="0" marL="0" rtl="0" algn="l">
                        <a:spcBef>
                          <a:spcPts val="0"/>
                        </a:spcBef>
                        <a:spcAft>
                          <a:spcPts val="0"/>
                        </a:spcAft>
                        <a:buNone/>
                      </a:pPr>
                      <a:r>
                        <a:rPr lang="en" sz="1000">
                          <a:latin typeface="Roboto"/>
                          <a:ea typeface="Roboto"/>
                          <a:cs typeface="Roboto"/>
                          <a:sym typeface="Roboto"/>
                        </a:rPr>
                        <a:t>Smiths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Chris</a:t>
                      </a:r>
                      <a:endParaRPr sz="1000">
                        <a:latin typeface="Roboto"/>
                        <a:ea typeface="Roboto"/>
                        <a:cs typeface="Roboto"/>
                        <a:sym typeface="Roboto"/>
                      </a:endParaRPr>
                    </a:p>
                  </a:txBody>
                  <a:tcPr marT="9125" marB="9125" marR="91425" marL="91425">
                    <a:solidFill>
                      <a:srgbClr val="F7EF6A">
                        <a:alpha val="63460"/>
                      </a:srgbClr>
                    </a:solidFill>
                  </a:tcPr>
                </a:tc>
              </a:tr>
              <a:tr h="184525">
                <a:tc>
                  <a:txBody>
                    <a:bodyPr/>
                    <a:lstStyle/>
                    <a:p>
                      <a:pPr indent="0" lvl="0" marL="0" rtl="0" algn="l">
                        <a:spcBef>
                          <a:spcPts val="0"/>
                        </a:spcBef>
                        <a:spcAft>
                          <a:spcPts val="0"/>
                        </a:spcAft>
                        <a:buNone/>
                      </a:pPr>
                      <a:r>
                        <a:rPr lang="en" sz="1000">
                          <a:latin typeface="Roboto"/>
                          <a:ea typeface="Roboto"/>
                          <a:cs typeface="Roboto"/>
                          <a:sym typeface="Roboto"/>
                        </a:rPr>
                        <a:t>Jones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Dillion</a:t>
                      </a:r>
                      <a:endParaRPr sz="1000">
                        <a:latin typeface="Roboto"/>
                        <a:ea typeface="Roboto"/>
                        <a:cs typeface="Roboto"/>
                        <a:sym typeface="Roboto"/>
                      </a:endParaRPr>
                    </a:p>
                  </a:txBody>
                  <a:tcPr marT="9125" marB="9125" marR="91425" marL="91425">
                    <a:solidFill>
                      <a:srgbClr val="F7EF6A">
                        <a:alpha val="63460"/>
                      </a:srgbClr>
                    </a:solidFill>
                  </a:tcPr>
                </a:tc>
              </a:tr>
              <a:tr h="184525">
                <a:tc>
                  <a:txBody>
                    <a:bodyPr/>
                    <a:lstStyle/>
                    <a:p>
                      <a:pPr indent="0" lvl="0" marL="0" rtl="0" algn="l">
                        <a:spcBef>
                          <a:spcPts val="0"/>
                        </a:spcBef>
                        <a:spcAft>
                          <a:spcPts val="0"/>
                        </a:spcAft>
                        <a:buNone/>
                      </a:pPr>
                      <a:r>
                        <a:rPr lang="en" sz="1000">
                          <a:latin typeface="Roboto"/>
                          <a:ea typeface="Roboto"/>
                          <a:cs typeface="Roboto"/>
                          <a:sym typeface="Roboto"/>
                        </a:rPr>
                        <a:t>Jones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Mary</a:t>
                      </a:r>
                      <a:endParaRPr sz="1000">
                        <a:latin typeface="Roboto"/>
                        <a:ea typeface="Roboto"/>
                        <a:cs typeface="Roboto"/>
                        <a:sym typeface="Roboto"/>
                      </a:endParaRPr>
                    </a:p>
                  </a:txBody>
                  <a:tcPr marT="9125" marB="9125" marR="91425" marL="91425">
                    <a:solidFill>
                      <a:srgbClr val="F7EF6A">
                        <a:alpha val="63460"/>
                      </a:srgbClr>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0" name="Google Shape;1140;p6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Second Normal Form (2NF)</a:t>
            </a:r>
            <a:endParaRPr sz="2400">
              <a:latin typeface="Roboto Medium"/>
              <a:ea typeface="Roboto Medium"/>
              <a:cs typeface="Roboto Medium"/>
              <a:sym typeface="Roboto Medium"/>
            </a:endParaRPr>
          </a:p>
        </p:txBody>
      </p:sp>
      <p:sp>
        <p:nvSpPr>
          <p:cNvPr id="1141" name="Google Shape;1141;p63"/>
          <p:cNvSpPr txBox="1"/>
          <p:nvPr/>
        </p:nvSpPr>
        <p:spPr>
          <a:xfrm>
            <a:off x="1045025" y="1819075"/>
            <a:ext cx="6280200" cy="622800"/>
          </a:xfrm>
          <a:prstGeom prst="rect">
            <a:avLst/>
          </a:prstGeom>
          <a:noFill/>
          <a:ln>
            <a:noFill/>
          </a:ln>
        </p:spPr>
        <p:txBody>
          <a:bodyPr anchorCtr="0" anchor="ctr" bIns="0" lIns="628650"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 Primary Key</a:t>
            </a:r>
            <a:endParaRPr>
              <a:solidFill>
                <a:srgbClr val="000000"/>
              </a:solidFill>
              <a:latin typeface="Roboto"/>
              <a:ea typeface="Roboto"/>
              <a:cs typeface="Roboto"/>
              <a:sym typeface="Roboto"/>
            </a:endParaRPr>
          </a:p>
          <a:p>
            <a:pPr indent="0" lvl="0" marL="0" rtl="0" algn="l">
              <a:spcBef>
                <a:spcPts val="0"/>
              </a:spcBef>
              <a:spcAft>
                <a:spcPts val="0"/>
              </a:spcAft>
              <a:buNone/>
            </a:pPr>
            <a:r>
              <a:rPr lang="en">
                <a:solidFill>
                  <a:srgbClr val="000000"/>
                </a:solidFill>
              </a:rPr>
              <a:t>– Identifies the table and row uniquely</a:t>
            </a:r>
            <a:endParaRPr>
              <a:solidFill>
                <a:srgbClr val="000000"/>
              </a:solidFill>
            </a:endParaRPr>
          </a:p>
        </p:txBody>
      </p:sp>
      <p:sp>
        <p:nvSpPr>
          <p:cNvPr id="1142" name="Google Shape;1142;p63"/>
          <p:cNvSpPr/>
          <p:nvPr/>
        </p:nvSpPr>
        <p:spPr>
          <a:xfrm>
            <a:off x="1045025" y="8568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3"/>
          <p:cNvSpPr txBox="1"/>
          <p:nvPr/>
        </p:nvSpPr>
        <p:spPr>
          <a:xfrm>
            <a:off x="0" y="870525"/>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Be in First Normal Form</a:t>
            </a:r>
            <a:endParaRPr>
              <a:solidFill>
                <a:srgbClr val="000000"/>
              </a:solidFill>
              <a:latin typeface="Roboto"/>
              <a:ea typeface="Roboto"/>
              <a:cs typeface="Roboto"/>
              <a:sym typeface="Roboto"/>
            </a:endParaRPr>
          </a:p>
        </p:txBody>
      </p:sp>
      <p:sp>
        <p:nvSpPr>
          <p:cNvPr id="1144" name="Google Shape;1144;p63"/>
          <p:cNvSpPr/>
          <p:nvPr/>
        </p:nvSpPr>
        <p:spPr>
          <a:xfrm>
            <a:off x="1045075" y="13692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txBox="1"/>
          <p:nvPr/>
        </p:nvSpPr>
        <p:spPr>
          <a:xfrm>
            <a:off x="0" y="13829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Single Column Primary Key</a:t>
            </a:r>
            <a:endParaRPr>
              <a:solidFill>
                <a:srgbClr val="000000"/>
              </a:solidFill>
              <a:latin typeface="Roboto"/>
              <a:ea typeface="Roboto"/>
              <a:cs typeface="Roboto"/>
              <a:sym typeface="Roboto"/>
            </a:endParaRPr>
          </a:p>
        </p:txBody>
      </p:sp>
      <p:pic>
        <p:nvPicPr>
          <p:cNvPr id="1146" name="Google Shape;1146;p63"/>
          <p:cNvPicPr preferRelativeResize="0"/>
          <p:nvPr/>
        </p:nvPicPr>
        <p:blipFill rotWithShape="1">
          <a:blip r:embed="rId3">
            <a:alphaModFix/>
          </a:blip>
          <a:srcRect b="1830" l="0" r="0" t="1830"/>
          <a:stretch/>
        </p:blipFill>
        <p:spPr>
          <a:xfrm>
            <a:off x="429768" y="866788"/>
            <a:ext cx="521208" cy="396118"/>
          </a:xfrm>
          <a:prstGeom prst="rect">
            <a:avLst/>
          </a:prstGeom>
          <a:noFill/>
          <a:ln>
            <a:noFill/>
          </a:ln>
        </p:spPr>
      </p:pic>
      <p:pic>
        <p:nvPicPr>
          <p:cNvPr id="1147" name="Google Shape;1147;p63"/>
          <p:cNvPicPr preferRelativeResize="0"/>
          <p:nvPr/>
        </p:nvPicPr>
        <p:blipFill rotWithShape="1">
          <a:blip r:embed="rId3">
            <a:alphaModFix/>
          </a:blip>
          <a:srcRect b="1830" l="0" r="0" t="1830"/>
          <a:stretch/>
        </p:blipFill>
        <p:spPr>
          <a:xfrm>
            <a:off x="429768" y="1367400"/>
            <a:ext cx="521208" cy="396118"/>
          </a:xfrm>
          <a:prstGeom prst="rect">
            <a:avLst/>
          </a:prstGeom>
          <a:noFill/>
          <a:ln>
            <a:noFill/>
          </a:ln>
        </p:spPr>
      </p:pic>
      <p:sp>
        <p:nvSpPr>
          <p:cNvPr id="1148" name="Google Shape;1148;p63"/>
          <p:cNvSpPr/>
          <p:nvPr/>
        </p:nvSpPr>
        <p:spPr>
          <a:xfrm>
            <a:off x="1045075" y="24360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3"/>
          <p:cNvSpPr txBox="1"/>
          <p:nvPr/>
        </p:nvSpPr>
        <p:spPr>
          <a:xfrm>
            <a:off x="0" y="2449700"/>
            <a:ext cx="9144000" cy="446400"/>
          </a:xfrm>
          <a:prstGeom prst="rect">
            <a:avLst/>
          </a:prstGeom>
          <a:noFill/>
          <a:ln>
            <a:noFill/>
          </a:ln>
        </p:spPr>
        <p:txBody>
          <a:bodyPr anchorCtr="0" anchor="ctr" bIns="0" lIns="1325875" spcFirstLastPara="1" rIns="457200" wrap="square" tIns="0">
            <a:noAutofit/>
          </a:bodyPr>
          <a:lstStyle/>
          <a:p>
            <a:pPr indent="0" lvl="0" marL="0" rtl="0" algn="l">
              <a:lnSpc>
                <a:spcPct val="115000"/>
              </a:lnSpc>
              <a:spcBef>
                <a:spcPts val="0"/>
              </a:spcBef>
              <a:spcAft>
                <a:spcPts val="0"/>
              </a:spcAft>
              <a:buNone/>
            </a:pPr>
            <a:r>
              <a:rPr lang="en">
                <a:solidFill>
                  <a:srgbClr val="000000"/>
                </a:solidFill>
                <a:latin typeface="Roboto"/>
                <a:ea typeface="Roboto"/>
                <a:cs typeface="Roboto"/>
                <a:sym typeface="Roboto"/>
              </a:rPr>
              <a:t>Generally there could be a need to create a new table</a:t>
            </a:r>
            <a:endParaRPr>
              <a:solidFill>
                <a:srgbClr val="000000"/>
              </a:solidFill>
              <a:latin typeface="Roboto"/>
              <a:ea typeface="Roboto"/>
              <a:cs typeface="Roboto"/>
              <a:sym typeface="Roboto"/>
            </a:endParaRPr>
          </a:p>
        </p:txBody>
      </p:sp>
      <p:pic>
        <p:nvPicPr>
          <p:cNvPr id="1150" name="Google Shape;1150;p63"/>
          <p:cNvPicPr preferRelativeResize="0"/>
          <p:nvPr/>
        </p:nvPicPr>
        <p:blipFill rotWithShape="1">
          <a:blip r:embed="rId3">
            <a:alphaModFix/>
          </a:blip>
          <a:srcRect b="1830" l="0" r="0" t="1830"/>
          <a:stretch/>
        </p:blipFill>
        <p:spPr>
          <a:xfrm>
            <a:off x="429768" y="2434200"/>
            <a:ext cx="521208" cy="396118"/>
          </a:xfrm>
          <a:prstGeom prst="rect">
            <a:avLst/>
          </a:prstGeom>
          <a:noFill/>
          <a:ln>
            <a:noFill/>
          </a:ln>
        </p:spPr>
      </p:pic>
      <p:sp>
        <p:nvSpPr>
          <p:cNvPr id="1151" name="Google Shape;1151;p63"/>
          <p:cNvSpPr txBox="1"/>
          <p:nvPr/>
        </p:nvSpPr>
        <p:spPr>
          <a:xfrm>
            <a:off x="954075" y="3086875"/>
            <a:ext cx="15477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Data in 1NF</a:t>
            </a:r>
            <a:endParaRPr sz="1800">
              <a:latin typeface="Roboto Medium"/>
              <a:ea typeface="Roboto Medium"/>
              <a:cs typeface="Roboto Medium"/>
              <a:sym typeface="Roboto Medium"/>
            </a:endParaRPr>
          </a:p>
        </p:txBody>
      </p:sp>
      <p:sp>
        <p:nvSpPr>
          <p:cNvPr id="1152" name="Google Shape;1152;p63"/>
          <p:cNvSpPr txBox="1"/>
          <p:nvPr/>
        </p:nvSpPr>
        <p:spPr>
          <a:xfrm>
            <a:off x="2536200" y="3086875"/>
            <a:ext cx="22293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2NF Normalization</a:t>
            </a:r>
            <a:endParaRPr sz="1800">
              <a:latin typeface="Roboto Medium"/>
              <a:ea typeface="Roboto Medium"/>
              <a:cs typeface="Roboto Medium"/>
              <a:sym typeface="Roboto Medium"/>
            </a:endParaRPr>
          </a:p>
        </p:txBody>
      </p:sp>
      <p:sp>
        <p:nvSpPr>
          <p:cNvPr id="1153" name="Google Shape;1153;p63"/>
          <p:cNvSpPr txBox="1"/>
          <p:nvPr/>
        </p:nvSpPr>
        <p:spPr>
          <a:xfrm>
            <a:off x="4799913" y="3086875"/>
            <a:ext cx="17250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Family Table</a:t>
            </a:r>
            <a:endParaRPr sz="1800">
              <a:latin typeface="Roboto Medium"/>
              <a:ea typeface="Roboto Medium"/>
              <a:cs typeface="Roboto Medium"/>
              <a:sym typeface="Roboto Medium"/>
            </a:endParaRPr>
          </a:p>
        </p:txBody>
      </p:sp>
      <p:sp>
        <p:nvSpPr>
          <p:cNvPr id="1154" name="Google Shape;1154;p63"/>
          <p:cNvSpPr/>
          <p:nvPr/>
        </p:nvSpPr>
        <p:spPr>
          <a:xfrm>
            <a:off x="3000425" y="3721900"/>
            <a:ext cx="1370400" cy="622800"/>
          </a:xfrm>
          <a:prstGeom prst="rightArrow">
            <a:avLst>
              <a:gd fmla="val 50000" name="adj1"/>
              <a:gd fmla="val 50000"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155" name="Google Shape;1155;p63"/>
          <p:cNvGraphicFramePr/>
          <p:nvPr/>
        </p:nvGraphicFramePr>
        <p:xfrm>
          <a:off x="1045013" y="3533275"/>
          <a:ext cx="3000000" cy="3000000"/>
        </p:xfrm>
        <a:graphic>
          <a:graphicData uri="http://schemas.openxmlformats.org/drawingml/2006/table">
            <a:tbl>
              <a:tblPr>
                <a:noFill/>
                <a:tableStyleId>{9908671C-A743-414B-A679-BAE268FB4EDB}</a:tableStyleId>
              </a:tblPr>
              <a:tblGrid>
                <a:gridCol w="695175"/>
                <a:gridCol w="695125"/>
              </a:tblGrid>
              <a:tr h="147125">
                <a:tc>
                  <a:txBody>
                    <a:bodyPr/>
                    <a:lstStyle/>
                    <a:p>
                      <a:pPr indent="0" lvl="0" marL="0" rtl="0" algn="l">
                        <a:spcBef>
                          <a:spcPts val="0"/>
                        </a:spcBef>
                        <a:spcAft>
                          <a:spcPts val="0"/>
                        </a:spcAft>
                        <a:buNone/>
                      </a:pPr>
                      <a:r>
                        <a:rPr b="1" lang="en" sz="1000">
                          <a:latin typeface="Roboto"/>
                          <a:ea typeface="Roboto"/>
                          <a:cs typeface="Roboto"/>
                          <a:sym typeface="Roboto"/>
                        </a:rPr>
                        <a:t>family</a:t>
                      </a:r>
                      <a:endParaRPr b="1"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b="1" lang="en" sz="1000">
                          <a:latin typeface="Roboto"/>
                          <a:ea typeface="Roboto"/>
                          <a:cs typeface="Roboto"/>
                          <a:sym typeface="Roboto"/>
                        </a:rPr>
                        <a:t>children</a:t>
                      </a:r>
                      <a:endParaRPr b="1" sz="1000">
                        <a:latin typeface="Roboto"/>
                        <a:ea typeface="Roboto"/>
                        <a:cs typeface="Roboto"/>
                        <a:sym typeface="Roboto"/>
                      </a:endParaRPr>
                    </a:p>
                  </a:txBody>
                  <a:tcPr marT="9125" marB="9125" marR="91425" marL="91425">
                    <a:solidFill>
                      <a:srgbClr val="F7EF6A">
                        <a:alpha val="70380"/>
                      </a:srgbClr>
                    </a:solidFill>
                  </a:tcPr>
                </a:tc>
              </a:tr>
              <a:tr h="147125">
                <a:tc>
                  <a:txBody>
                    <a:bodyPr/>
                    <a:lstStyle/>
                    <a:p>
                      <a:pPr indent="0" lvl="0" marL="0" rtl="0" algn="l">
                        <a:spcBef>
                          <a:spcPts val="0"/>
                        </a:spcBef>
                        <a:spcAft>
                          <a:spcPts val="0"/>
                        </a:spcAft>
                        <a:buNone/>
                      </a:pPr>
                      <a:r>
                        <a:rPr lang="en" sz="1000">
                          <a:latin typeface="Roboto"/>
                          <a:ea typeface="Roboto"/>
                          <a:cs typeface="Roboto"/>
                          <a:sym typeface="Roboto"/>
                        </a:rPr>
                        <a:t>Smiths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Abby</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l">
                        <a:spcBef>
                          <a:spcPts val="0"/>
                        </a:spcBef>
                        <a:spcAft>
                          <a:spcPts val="0"/>
                        </a:spcAft>
                        <a:buNone/>
                      </a:pPr>
                      <a:r>
                        <a:rPr lang="en" sz="1000">
                          <a:latin typeface="Roboto"/>
                          <a:ea typeface="Roboto"/>
                          <a:cs typeface="Roboto"/>
                          <a:sym typeface="Roboto"/>
                        </a:rPr>
                        <a:t>Smiths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Susy</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l">
                        <a:spcBef>
                          <a:spcPts val="0"/>
                        </a:spcBef>
                        <a:spcAft>
                          <a:spcPts val="0"/>
                        </a:spcAft>
                        <a:buNone/>
                      </a:pPr>
                      <a:r>
                        <a:rPr lang="en" sz="1000">
                          <a:latin typeface="Roboto"/>
                          <a:ea typeface="Roboto"/>
                          <a:cs typeface="Roboto"/>
                          <a:sym typeface="Roboto"/>
                        </a:rPr>
                        <a:t>Jones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Mary</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l">
                        <a:spcBef>
                          <a:spcPts val="0"/>
                        </a:spcBef>
                        <a:spcAft>
                          <a:spcPts val="0"/>
                        </a:spcAft>
                        <a:buNone/>
                      </a:pPr>
                      <a:r>
                        <a:rPr lang="en" sz="1000">
                          <a:latin typeface="Roboto"/>
                          <a:ea typeface="Roboto"/>
                          <a:cs typeface="Roboto"/>
                          <a:sym typeface="Roboto"/>
                        </a:rPr>
                        <a:t>Smiths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Chris</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l">
                        <a:spcBef>
                          <a:spcPts val="0"/>
                        </a:spcBef>
                        <a:spcAft>
                          <a:spcPts val="0"/>
                        </a:spcAft>
                        <a:buNone/>
                      </a:pPr>
                      <a:r>
                        <a:rPr lang="en" sz="1000">
                          <a:latin typeface="Roboto"/>
                          <a:ea typeface="Roboto"/>
                          <a:cs typeface="Roboto"/>
                          <a:sym typeface="Roboto"/>
                        </a:rPr>
                        <a:t>Jones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Dillion</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l">
                        <a:spcBef>
                          <a:spcPts val="0"/>
                        </a:spcBef>
                        <a:spcAft>
                          <a:spcPts val="0"/>
                        </a:spcAft>
                        <a:buNone/>
                      </a:pPr>
                      <a:r>
                        <a:rPr lang="en" sz="1000">
                          <a:latin typeface="Roboto"/>
                          <a:ea typeface="Roboto"/>
                          <a:cs typeface="Roboto"/>
                          <a:sym typeface="Roboto"/>
                        </a:rPr>
                        <a:t>Jones</a:t>
                      </a:r>
                      <a:endParaRPr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lang="en" sz="1000">
                          <a:latin typeface="Roboto"/>
                          <a:ea typeface="Roboto"/>
                          <a:cs typeface="Roboto"/>
                          <a:sym typeface="Roboto"/>
                        </a:rPr>
                        <a:t>Mary</a:t>
                      </a:r>
                      <a:endParaRPr sz="1000">
                        <a:latin typeface="Roboto"/>
                        <a:ea typeface="Roboto"/>
                        <a:cs typeface="Roboto"/>
                        <a:sym typeface="Roboto"/>
                      </a:endParaRPr>
                    </a:p>
                  </a:txBody>
                  <a:tcPr marT="9125" marB="9125" marR="91425" marL="91425">
                    <a:solidFill>
                      <a:srgbClr val="F7EF6A">
                        <a:alpha val="70380"/>
                      </a:srgbClr>
                    </a:solidFill>
                  </a:tcPr>
                </a:tc>
              </a:tr>
            </a:tbl>
          </a:graphicData>
        </a:graphic>
      </p:graphicFrame>
      <p:sp>
        <p:nvSpPr>
          <p:cNvPr id="1156" name="Google Shape;1156;p63"/>
          <p:cNvSpPr txBox="1"/>
          <p:nvPr/>
        </p:nvSpPr>
        <p:spPr>
          <a:xfrm>
            <a:off x="6684550" y="3086875"/>
            <a:ext cx="20571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Child Table</a:t>
            </a:r>
            <a:endParaRPr sz="1800">
              <a:latin typeface="Roboto Medium"/>
              <a:ea typeface="Roboto Medium"/>
              <a:cs typeface="Roboto Medium"/>
              <a:sym typeface="Roboto Medium"/>
            </a:endParaRPr>
          </a:p>
        </p:txBody>
      </p:sp>
      <p:graphicFrame>
        <p:nvGraphicFramePr>
          <p:cNvPr id="1157" name="Google Shape;1157;p63"/>
          <p:cNvGraphicFramePr/>
          <p:nvPr/>
        </p:nvGraphicFramePr>
        <p:xfrm>
          <a:off x="4996338" y="3533275"/>
          <a:ext cx="3000000" cy="3000000"/>
        </p:xfrm>
        <a:graphic>
          <a:graphicData uri="http://schemas.openxmlformats.org/drawingml/2006/table">
            <a:tbl>
              <a:tblPr>
                <a:noFill/>
                <a:tableStyleId>{9908671C-A743-414B-A679-BAE268FB4EDB}</a:tableStyleId>
              </a:tblPr>
              <a:tblGrid>
                <a:gridCol w="699325"/>
                <a:gridCol w="632825"/>
              </a:tblGrid>
              <a:tr h="308400">
                <a:tc>
                  <a:txBody>
                    <a:bodyPr/>
                    <a:lstStyle/>
                    <a:p>
                      <a:pPr indent="0" lvl="0" marL="0" rtl="0" algn="r">
                        <a:spcBef>
                          <a:spcPts val="0"/>
                        </a:spcBef>
                        <a:spcAft>
                          <a:spcPts val="0"/>
                        </a:spcAft>
                        <a:buNone/>
                      </a:pPr>
                      <a:r>
                        <a:rPr b="1" lang="en" sz="1000">
                          <a:latin typeface="Roboto"/>
                          <a:ea typeface="Roboto"/>
                          <a:cs typeface="Roboto"/>
                          <a:sym typeface="Roboto"/>
                        </a:rPr>
                        <a:t>family_id</a:t>
                      </a:r>
                      <a:endParaRPr b="1" sz="1000">
                        <a:latin typeface="Roboto"/>
                        <a:ea typeface="Roboto"/>
                        <a:cs typeface="Roboto"/>
                        <a:sym typeface="Roboto"/>
                      </a:endParaRPr>
                    </a:p>
                  </a:txBody>
                  <a:tcPr marT="91425" marB="91425" marR="91425" marL="91425">
                    <a:solidFill>
                      <a:srgbClr val="AFCA54">
                        <a:alpha val="57309"/>
                      </a:srgbClr>
                    </a:solidFill>
                  </a:tcPr>
                </a:tc>
                <a:tc>
                  <a:txBody>
                    <a:bodyPr/>
                    <a:lstStyle/>
                    <a:p>
                      <a:pPr indent="0" lvl="0" marL="0" rtl="0" algn="l">
                        <a:spcBef>
                          <a:spcPts val="0"/>
                        </a:spcBef>
                        <a:spcAft>
                          <a:spcPts val="0"/>
                        </a:spcAft>
                        <a:buNone/>
                      </a:pPr>
                      <a:r>
                        <a:rPr b="1" lang="en" sz="1000">
                          <a:latin typeface="Roboto"/>
                          <a:ea typeface="Roboto"/>
                          <a:cs typeface="Roboto"/>
                          <a:sym typeface="Roboto"/>
                        </a:rPr>
                        <a:t>family</a:t>
                      </a:r>
                      <a:endParaRPr b="1" sz="1000">
                        <a:latin typeface="Roboto"/>
                        <a:ea typeface="Roboto"/>
                        <a:cs typeface="Roboto"/>
                        <a:sym typeface="Roboto"/>
                      </a:endParaRPr>
                    </a:p>
                  </a:txBody>
                  <a:tcPr marT="91425" marB="91425" marR="91425" marL="91425"/>
                </a:tc>
              </a:tr>
              <a:tr h="308400">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425" marB="914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Smiths</a:t>
                      </a:r>
                      <a:endParaRPr sz="1000">
                        <a:latin typeface="Roboto"/>
                        <a:ea typeface="Roboto"/>
                        <a:cs typeface="Roboto"/>
                        <a:sym typeface="Roboto"/>
                      </a:endParaRPr>
                    </a:p>
                  </a:txBody>
                  <a:tcPr marT="91425" marB="91425" marR="91425" marL="91425"/>
                </a:tc>
              </a:tr>
              <a:tr h="308400">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425" marB="914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Jones</a:t>
                      </a:r>
                      <a:endParaRPr sz="1000">
                        <a:latin typeface="Roboto"/>
                        <a:ea typeface="Roboto"/>
                        <a:cs typeface="Roboto"/>
                        <a:sym typeface="Roboto"/>
                      </a:endParaRPr>
                    </a:p>
                  </a:txBody>
                  <a:tcPr marT="91425" marB="91425" marR="91425" marL="91425"/>
                </a:tc>
              </a:tr>
            </a:tbl>
          </a:graphicData>
        </a:graphic>
      </p:graphicFrame>
      <p:graphicFrame>
        <p:nvGraphicFramePr>
          <p:cNvPr id="1158" name="Google Shape;1158;p63"/>
          <p:cNvGraphicFramePr/>
          <p:nvPr/>
        </p:nvGraphicFramePr>
        <p:xfrm>
          <a:off x="6684600" y="3533275"/>
          <a:ext cx="3000000" cy="3000000"/>
        </p:xfrm>
        <a:graphic>
          <a:graphicData uri="http://schemas.openxmlformats.org/drawingml/2006/table">
            <a:tbl>
              <a:tblPr>
                <a:noFill/>
                <a:tableStyleId>{9908671C-A743-414B-A679-BAE268FB4EDB}</a:tableStyleId>
              </a:tblPr>
              <a:tblGrid>
                <a:gridCol w="673200"/>
                <a:gridCol w="760425"/>
                <a:gridCol w="685650"/>
              </a:tblGrid>
              <a:tr h="147125">
                <a:tc>
                  <a:txBody>
                    <a:bodyPr/>
                    <a:lstStyle/>
                    <a:p>
                      <a:pPr indent="0" lvl="0" marL="0" rtl="0" algn="l">
                        <a:spcBef>
                          <a:spcPts val="0"/>
                        </a:spcBef>
                        <a:spcAft>
                          <a:spcPts val="0"/>
                        </a:spcAft>
                        <a:buNone/>
                      </a:pPr>
                      <a:r>
                        <a:rPr b="1" lang="en" sz="1000">
                          <a:latin typeface="Roboto"/>
                          <a:ea typeface="Roboto"/>
                          <a:cs typeface="Roboto"/>
                          <a:sym typeface="Roboto"/>
                        </a:rPr>
                        <a:t>child_id</a:t>
                      </a:r>
                      <a:endParaRPr b="1" sz="1000">
                        <a:latin typeface="Roboto"/>
                        <a:ea typeface="Roboto"/>
                        <a:cs typeface="Roboto"/>
                        <a:sym typeface="Roboto"/>
                      </a:endParaRPr>
                    </a:p>
                  </a:txBody>
                  <a:tcPr marT="9125" marB="9125" marR="91425" marL="91425"/>
                </a:tc>
                <a:tc>
                  <a:txBody>
                    <a:bodyPr/>
                    <a:lstStyle/>
                    <a:p>
                      <a:pPr indent="0" lvl="0" marL="0" rtl="0" algn="l">
                        <a:spcBef>
                          <a:spcPts val="0"/>
                        </a:spcBef>
                        <a:spcAft>
                          <a:spcPts val="0"/>
                        </a:spcAft>
                        <a:buNone/>
                      </a:pPr>
                      <a:r>
                        <a:rPr b="1" lang="en" sz="1000">
                          <a:latin typeface="Roboto"/>
                          <a:ea typeface="Roboto"/>
                          <a:cs typeface="Roboto"/>
                          <a:sym typeface="Roboto"/>
                        </a:rPr>
                        <a:t>family_id</a:t>
                      </a:r>
                      <a:endParaRPr b="1"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b="1" lang="en" sz="1000">
                          <a:solidFill>
                            <a:srgbClr val="000000"/>
                          </a:solidFill>
                          <a:latin typeface="Roboto"/>
                          <a:ea typeface="Roboto"/>
                          <a:cs typeface="Roboto"/>
                          <a:sym typeface="Roboto"/>
                        </a:rPr>
                        <a:t>children</a:t>
                      </a:r>
                      <a:endParaRPr b="1" sz="1000">
                        <a:latin typeface="Roboto"/>
                        <a:ea typeface="Roboto"/>
                        <a:cs typeface="Roboto"/>
                        <a:sym typeface="Roboto"/>
                      </a:endParaRPr>
                    </a:p>
                  </a:txBody>
                  <a:tcPr marT="9125" marB="9125" marR="91425" marL="91425">
                    <a:solidFill>
                      <a:srgbClr val="F7EF6A">
                        <a:alpha val="70380"/>
                      </a:srgbClr>
                    </a:solidFill>
                  </a:tcPr>
                </a:tc>
              </a:tr>
              <a:tr h="147125">
                <a:tc>
                  <a:txBody>
                    <a:bodyPr/>
                    <a:lstStyle/>
                    <a:p>
                      <a:pPr indent="0" lvl="0" marL="0" rtl="0" algn="r">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Chris</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22</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Abby</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33</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Susy</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44</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Steve</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55</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Mary</a:t>
                      </a:r>
                      <a:endParaRPr sz="1000">
                        <a:latin typeface="Roboto"/>
                        <a:ea typeface="Roboto"/>
                        <a:cs typeface="Roboto"/>
                        <a:sym typeface="Roboto"/>
                      </a:endParaRPr>
                    </a:p>
                  </a:txBody>
                  <a:tcPr marT="9125" marB="9125" marR="91425" marL="91425">
                    <a:solidFill>
                      <a:srgbClr val="F7EF6A">
                        <a:alpha val="70380"/>
                      </a:srgbClr>
                    </a:solidFill>
                  </a:tcPr>
                </a:tc>
              </a:tr>
              <a:tr h="184525">
                <a:tc>
                  <a:txBody>
                    <a:bodyPr/>
                    <a:lstStyle/>
                    <a:p>
                      <a:pPr indent="0" lvl="0" marL="0" rtl="0" algn="r">
                        <a:spcBef>
                          <a:spcPts val="0"/>
                        </a:spcBef>
                        <a:spcAft>
                          <a:spcPts val="0"/>
                        </a:spcAft>
                        <a:buNone/>
                      </a:pPr>
                      <a:r>
                        <a:rPr lang="en" sz="1000">
                          <a:latin typeface="Roboto"/>
                          <a:ea typeface="Roboto"/>
                          <a:cs typeface="Roboto"/>
                          <a:sym typeface="Roboto"/>
                        </a:rPr>
                        <a:t>66</a:t>
                      </a:r>
                      <a:endParaRPr sz="1000">
                        <a:latin typeface="Roboto"/>
                        <a:ea typeface="Roboto"/>
                        <a:cs typeface="Roboto"/>
                        <a:sym typeface="Roboto"/>
                      </a:endParaRPr>
                    </a:p>
                  </a:txBody>
                  <a:tcPr marT="9125" marB="9125" marR="91425" marL="91425"/>
                </a:tc>
                <a:tc>
                  <a:txBody>
                    <a:bodyPr/>
                    <a:lstStyle/>
                    <a:p>
                      <a:pPr indent="0" lvl="0" marL="0" rtl="0" algn="r">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25" marB="9125" marR="91425" marL="91425">
                    <a:solidFill>
                      <a:srgbClr val="AFCA54">
                        <a:alpha val="57309"/>
                      </a:srgbClr>
                    </a:solidFill>
                  </a:tcPr>
                </a:tc>
                <a:tc>
                  <a:txBody>
                    <a:bodyPr/>
                    <a:lstStyle/>
                    <a:p>
                      <a:pPr indent="0" lvl="0" marL="0" rtl="0" algn="l">
                        <a:spcBef>
                          <a:spcPts val="0"/>
                        </a:spcBef>
                        <a:spcAft>
                          <a:spcPts val="0"/>
                        </a:spcAft>
                        <a:buNone/>
                      </a:pPr>
                      <a:r>
                        <a:rPr lang="en" sz="1000">
                          <a:latin typeface="Roboto"/>
                          <a:ea typeface="Roboto"/>
                          <a:cs typeface="Roboto"/>
                          <a:sym typeface="Roboto"/>
                        </a:rPr>
                        <a:t>Dillion</a:t>
                      </a:r>
                      <a:endParaRPr sz="1000">
                        <a:latin typeface="Roboto"/>
                        <a:ea typeface="Roboto"/>
                        <a:cs typeface="Roboto"/>
                        <a:sym typeface="Roboto"/>
                      </a:endParaRPr>
                    </a:p>
                  </a:txBody>
                  <a:tcPr marT="9125" marB="9125" marR="91425" marL="91425">
                    <a:solidFill>
                      <a:srgbClr val="F7EF6A">
                        <a:alpha val="70380"/>
                      </a:srgbClr>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64" name="Google Shape;1164;p64"/>
          <p:cNvSpPr txBox="1"/>
          <p:nvPr/>
        </p:nvSpPr>
        <p:spPr>
          <a:xfrm>
            <a:off x="1917200" y="2033750"/>
            <a:ext cx="5768700" cy="14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Roboto"/>
                <a:ea typeface="Roboto"/>
                <a:cs typeface="Roboto"/>
                <a:sym typeface="Roboto"/>
              </a:rPr>
              <a:t>Transitive Dependence</a:t>
            </a:r>
            <a:r>
              <a:rPr lang="en" sz="2300">
                <a:solidFill>
                  <a:schemeClr val="dk1"/>
                </a:solidFill>
                <a:latin typeface="Roboto Light"/>
                <a:ea typeface="Roboto Light"/>
                <a:cs typeface="Roboto Light"/>
                <a:sym typeface="Roboto Light"/>
              </a:rPr>
              <a:t> is the reliance of a column’s value on another column through a third column.</a:t>
            </a:r>
            <a:endParaRPr b="1" sz="2300">
              <a:latin typeface="Roboto"/>
              <a:ea typeface="Roboto"/>
              <a:cs typeface="Roboto"/>
              <a:sym typeface="Roboto"/>
            </a:endParaRPr>
          </a:p>
        </p:txBody>
      </p:sp>
      <p:pic>
        <p:nvPicPr>
          <p:cNvPr id="1165" name="Google Shape;1165;p64"/>
          <p:cNvPicPr preferRelativeResize="0"/>
          <p:nvPr/>
        </p:nvPicPr>
        <p:blipFill>
          <a:blip r:embed="rId3">
            <a:alphaModFix/>
          </a:blip>
          <a:stretch>
            <a:fillRect/>
          </a:stretch>
        </p:blipFill>
        <p:spPr>
          <a:xfrm>
            <a:off x="897113" y="1976588"/>
            <a:ext cx="813606" cy="11903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